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hTz6nJUGvpS+pgyg8BfDvx4sIp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0d4dfcf26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0d4dfcf26b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10d4dfcf26b_0_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/>
          <p:nvPr/>
        </p:nvSpPr>
        <p:spPr>
          <a:xfrm>
            <a:off x="-154782" y="6162752"/>
            <a:ext cx="12501563" cy="882573"/>
          </a:xfrm>
          <a:prstGeom prst="rect">
            <a:avLst/>
          </a:prstGeom>
          <a:solidFill>
            <a:srgbClr val="517546">
              <a:alpha val="564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" name="Google Shape;15;p9" descr="A picture containing shape&#10;&#10;Description automatically generated"/>
          <p:cNvPicPr preferRelativeResize="0"/>
          <p:nvPr/>
        </p:nvPicPr>
        <p:blipFill rotWithShape="1">
          <a:blip r:embed="rId13">
            <a:alphaModFix/>
          </a:blip>
          <a:srcRect l="16380" t="17266" r="6800" b="29238"/>
          <a:stretch/>
        </p:blipFill>
        <p:spPr>
          <a:xfrm>
            <a:off x="11092089" y="6162752"/>
            <a:ext cx="998386" cy="69524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"/>
          <p:cNvPicPr preferRelativeResize="0"/>
          <p:nvPr/>
        </p:nvPicPr>
        <p:blipFill>
          <a:blip r:embed="rId3">
            <a:alphaModFix amt="69000"/>
          </a:blip>
          <a:stretch>
            <a:fillRect/>
          </a:stretch>
        </p:blipFill>
        <p:spPr>
          <a:xfrm>
            <a:off x="-1" y="-129746"/>
            <a:ext cx="12192001" cy="6299197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>
            <a:spLocks noGrp="1"/>
          </p:cNvSpPr>
          <p:nvPr>
            <p:ph type="ctrTitle"/>
          </p:nvPr>
        </p:nvSpPr>
        <p:spPr>
          <a:xfrm>
            <a:off x="1524000" y="281749"/>
            <a:ext cx="9144000" cy="10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Movable Tiny Home</a:t>
            </a:r>
            <a:endParaRPr/>
          </a:p>
        </p:txBody>
      </p:sp>
      <p:sp>
        <p:nvSpPr>
          <p:cNvPr id="87" name="Google Shape;87;p1"/>
          <p:cNvSpPr txBox="1">
            <a:spLocks noGrp="1"/>
          </p:cNvSpPr>
          <p:nvPr>
            <p:ph type="subTitle" idx="1"/>
          </p:nvPr>
        </p:nvSpPr>
        <p:spPr>
          <a:xfrm>
            <a:off x="1447150" y="13062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Macy Miller - mizacy@gmail.com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Moscow, ID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Self Built, Legally Placed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5794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Movable Tiny House</a:t>
            </a:r>
            <a:endParaRPr/>
          </a:p>
        </p:txBody>
      </p:sp>
      <p:sp>
        <p:nvSpPr>
          <p:cNvPr id="94" name="Google Shape;94;p2"/>
          <p:cNvSpPr txBox="1">
            <a:spLocks noGrp="1"/>
          </p:cNvSpPr>
          <p:nvPr>
            <p:ph type="body" idx="1"/>
          </p:nvPr>
        </p:nvSpPr>
        <p:spPr>
          <a:xfrm>
            <a:off x="838200" y="1530825"/>
            <a:ext cx="5181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0000"/>
                </a:solidFill>
              </a:rPr>
              <a:t>A new housing type</a:t>
            </a:r>
            <a:endParaRPr>
              <a:solidFill>
                <a:srgbClr val="FF0000"/>
              </a:solidFill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DOT &amp; IRC Standards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&lt; 400 s.f.</a:t>
            </a:r>
            <a:endParaRPr/>
          </a:p>
        </p:txBody>
      </p:sp>
      <p:sp>
        <p:nvSpPr>
          <p:cNvPr id="95" name="Google Shape;95;p2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January 13, 2022</a:t>
            </a:r>
            <a:endParaRPr/>
          </a:p>
        </p:txBody>
      </p:sp>
      <p:sp>
        <p:nvSpPr>
          <p:cNvPr id="96" name="Google Shape;96;p2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Housing Solutions Roundtable</a:t>
            </a:r>
            <a:endParaRPr/>
          </a:p>
        </p:txBody>
      </p:sp>
      <p:pic>
        <p:nvPicPr>
          <p:cNvPr id="97" name="Google Shape;97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9075" y="135975"/>
            <a:ext cx="4171001" cy="277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5201" y="3066575"/>
            <a:ext cx="2379125" cy="3003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29726" y="3066575"/>
            <a:ext cx="3068538" cy="3003977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 txBox="1">
            <a:spLocks noGrp="1"/>
          </p:cNvSpPr>
          <p:nvPr>
            <p:ph type="title"/>
          </p:nvPr>
        </p:nvSpPr>
        <p:spPr>
          <a:xfrm>
            <a:off x="838200" y="2691450"/>
            <a:ext cx="5794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My Tiny House </a:t>
            </a:r>
            <a:endParaRPr/>
          </a:p>
        </p:txBody>
      </p:sp>
      <p:sp>
        <p:nvSpPr>
          <p:cNvPr id="101" name="Google Shape;101;p2"/>
          <p:cNvSpPr txBox="1">
            <a:spLocks noGrp="1"/>
          </p:cNvSpPr>
          <p:nvPr>
            <p:ph type="body" idx="1"/>
          </p:nvPr>
        </p:nvSpPr>
        <p:spPr>
          <a:xfrm>
            <a:off x="838200" y="3628549"/>
            <a:ext cx="5181600" cy="26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232 s.f.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$11,416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18 months construction time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IRC Code Compliant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‘Home’ for 10 years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>
            <a:spLocks noGrp="1"/>
          </p:cNvSpPr>
          <p:nvPr>
            <p:ph type="title"/>
          </p:nvPr>
        </p:nvSpPr>
        <p:spPr>
          <a:xfrm>
            <a:off x="838200" y="-92075"/>
            <a:ext cx="6706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Why I did it</a:t>
            </a:r>
            <a:endParaRPr/>
          </a:p>
        </p:txBody>
      </p:sp>
      <p:sp>
        <p:nvSpPr>
          <p:cNvPr id="107" name="Google Shape;107;p3"/>
          <p:cNvSpPr txBox="1">
            <a:spLocks noGrp="1"/>
          </p:cNvSpPr>
          <p:nvPr>
            <p:ph type="body" idx="1"/>
          </p:nvPr>
        </p:nvSpPr>
        <p:spPr>
          <a:xfrm>
            <a:off x="838200" y="956950"/>
            <a:ext cx="6706500" cy="14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-US" sz="2200"/>
              <a:t>I was OVER financed and under qualified</a:t>
            </a:r>
            <a:endParaRPr sz="2200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-US" sz="2200"/>
              <a:t>I was unhappy and trapped</a:t>
            </a:r>
            <a:endParaRPr sz="2200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-US" sz="2200"/>
              <a:t>I not sure about a 30 year plan</a:t>
            </a:r>
            <a:endParaRPr sz="2200"/>
          </a:p>
        </p:txBody>
      </p:sp>
      <p:sp>
        <p:nvSpPr>
          <p:cNvPr id="108" name="Google Shape;108;p3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January 13, 2022</a:t>
            </a:r>
            <a:endParaRPr/>
          </a:p>
        </p:txBody>
      </p:sp>
      <p:sp>
        <p:nvSpPr>
          <p:cNvPr id="109" name="Google Shape;109;p3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Housing Solutions Roundtable</a:t>
            </a:r>
            <a:endParaRPr/>
          </a:p>
        </p:txBody>
      </p:sp>
      <p:pic>
        <p:nvPicPr>
          <p:cNvPr id="110" name="Google Shape;11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6600" y="173025"/>
            <a:ext cx="4173876" cy="2772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16600" y="2615375"/>
            <a:ext cx="4173876" cy="340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838200" y="1918000"/>
            <a:ext cx="6706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Other Reasons</a:t>
            </a:r>
            <a:endParaRPr/>
          </a:p>
        </p:txBody>
      </p:sp>
      <p:sp>
        <p:nvSpPr>
          <p:cNvPr id="113" name="Google Shape;113;p3"/>
          <p:cNvSpPr txBox="1">
            <a:spLocks noGrp="1"/>
          </p:cNvSpPr>
          <p:nvPr>
            <p:ph type="body" idx="1"/>
          </p:nvPr>
        </p:nvSpPr>
        <p:spPr>
          <a:xfrm>
            <a:off x="838200" y="2962975"/>
            <a:ext cx="6706500" cy="30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2400"/>
              <a:t>Generational living</a:t>
            </a:r>
            <a:endParaRPr sz="240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2400"/>
              <a:t>Pursue passion careers</a:t>
            </a:r>
            <a:endParaRPr sz="240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2400"/>
              <a:t>Traveling professional</a:t>
            </a:r>
            <a:endParaRPr sz="240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2400"/>
              <a:t>Avoid Excess</a:t>
            </a:r>
            <a:endParaRPr sz="240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2400"/>
              <a:t>Live near work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d4dfcf26b_0_17"/>
          <p:cNvSpPr txBox="1">
            <a:spLocks noGrp="1"/>
          </p:cNvSpPr>
          <p:nvPr>
            <p:ph type="title"/>
          </p:nvPr>
        </p:nvSpPr>
        <p:spPr>
          <a:xfrm>
            <a:off x="498825" y="205825"/>
            <a:ext cx="6706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Why I Keep Doing It</a:t>
            </a:r>
            <a:endParaRPr/>
          </a:p>
        </p:txBody>
      </p:sp>
      <p:sp>
        <p:nvSpPr>
          <p:cNvPr id="120" name="Google Shape;120;g10d4dfcf26b_0_17"/>
          <p:cNvSpPr txBox="1">
            <a:spLocks noGrp="1"/>
          </p:cNvSpPr>
          <p:nvPr>
            <p:ph type="body" idx="1"/>
          </p:nvPr>
        </p:nvSpPr>
        <p:spPr>
          <a:xfrm>
            <a:off x="498825" y="1352213"/>
            <a:ext cx="6706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It works!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0000"/>
                </a:solidFill>
              </a:rPr>
              <a:t>It is not an act of desperation  </a:t>
            </a:r>
            <a:endParaRPr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1" name="Google Shape;121;g10d4dfcf26b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925" y="2375388"/>
            <a:ext cx="5864707" cy="3695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10d4dfcf26b_0_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57950" y="429875"/>
            <a:ext cx="2704825" cy="27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10d4dfcf26b_0_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3187" y="3396225"/>
            <a:ext cx="2682663" cy="267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10d4dfcf26b_0_17"/>
          <p:cNvPicPr preferRelativeResize="0"/>
          <p:nvPr/>
        </p:nvPicPr>
        <p:blipFill rotWithShape="1">
          <a:blip r:embed="rId6">
            <a:alphaModFix/>
          </a:blip>
          <a:srcRect l="3688" t="22845"/>
          <a:stretch/>
        </p:blipFill>
        <p:spPr>
          <a:xfrm>
            <a:off x="6336875" y="429875"/>
            <a:ext cx="2704825" cy="27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10d4dfcf26b_0_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257950" y="3366550"/>
            <a:ext cx="2704825" cy="27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 txBox="1">
            <a:spLocks noGrp="1"/>
          </p:cNvSpPr>
          <p:nvPr>
            <p:ph type="body" idx="1"/>
          </p:nvPr>
        </p:nvSpPr>
        <p:spPr>
          <a:xfrm>
            <a:off x="819075" y="1438200"/>
            <a:ext cx="5174400" cy="18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Owner occupied and maintained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Start at $30,000-$100,000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Owner or builder financed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We’re told they will depreciate 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Land host partnerships</a:t>
            </a:r>
            <a:endParaRPr sz="2200"/>
          </a:p>
        </p:txBody>
      </p:sp>
      <p:sp>
        <p:nvSpPr>
          <p:cNvPr id="131" name="Google Shape;131;p6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January 13, 2022</a:t>
            </a:r>
            <a:endParaRPr/>
          </a:p>
        </p:txBody>
      </p:sp>
      <p:sp>
        <p:nvSpPr>
          <p:cNvPr id="132" name="Google Shape;132;p6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Housing Solutions Roundtable</a:t>
            </a:r>
            <a:endParaRPr/>
          </a:p>
        </p:txBody>
      </p:sp>
      <p:pic>
        <p:nvPicPr>
          <p:cNvPr id="133" name="Google Shape;133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93847" y="152393"/>
            <a:ext cx="2521952" cy="381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6200" y="152376"/>
            <a:ext cx="2307033" cy="381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18612" y="2340868"/>
            <a:ext cx="2307031" cy="3811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6"/>
          <p:cNvPicPr preferRelativeResize="0"/>
          <p:nvPr/>
        </p:nvPicPr>
        <p:blipFill rotWithShape="1">
          <a:blip r:embed="rId6">
            <a:alphaModFix/>
          </a:blip>
          <a:srcRect t="11473"/>
          <a:stretch/>
        </p:blipFill>
        <p:spPr>
          <a:xfrm>
            <a:off x="610825" y="3251025"/>
            <a:ext cx="4652801" cy="3144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6"/>
          <p:cNvSpPr txBox="1">
            <a:spLocks noGrp="1"/>
          </p:cNvSpPr>
          <p:nvPr>
            <p:ph type="title"/>
          </p:nvPr>
        </p:nvSpPr>
        <p:spPr>
          <a:xfrm>
            <a:off x="819075" y="434150"/>
            <a:ext cx="5814900" cy="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400"/>
              <a:t>How the project is sustained</a:t>
            </a:r>
            <a:endParaRPr sz="3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 txBox="1">
            <a:spLocks noGrp="1"/>
          </p:cNvSpPr>
          <p:nvPr>
            <p:ph type="title"/>
          </p:nvPr>
        </p:nvSpPr>
        <p:spPr>
          <a:xfrm>
            <a:off x="6015975" y="321400"/>
            <a:ext cx="5689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Partners and their roles</a:t>
            </a:r>
            <a:endParaRPr/>
          </a:p>
        </p:txBody>
      </p:sp>
      <p:sp>
        <p:nvSpPr>
          <p:cNvPr id="143" name="Google Shape;143;p4"/>
          <p:cNvSpPr txBox="1">
            <a:spLocks noGrp="1"/>
          </p:cNvSpPr>
          <p:nvPr>
            <p:ph type="body" idx="2"/>
          </p:nvPr>
        </p:nvSpPr>
        <p:spPr>
          <a:xfrm>
            <a:off x="6015975" y="1825625"/>
            <a:ext cx="5689800" cy="4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Mass Media Momentum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Crowdsourced Code Changes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•"/>
            </a:pPr>
            <a:r>
              <a:rPr lang="en-US">
                <a:solidFill>
                  <a:srgbClr val="FF0000"/>
                </a:solidFill>
              </a:rPr>
              <a:t>Local Zoning</a:t>
            </a:r>
            <a:endParaRPr>
              <a:solidFill>
                <a:srgbClr val="FF0000"/>
              </a:solidFill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Non-profit participation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School Involvement </a:t>
            </a:r>
            <a:endParaRPr/>
          </a:p>
        </p:txBody>
      </p:sp>
      <p:sp>
        <p:nvSpPr>
          <p:cNvPr id="144" name="Google Shape;144;p4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January 13, 2022</a:t>
            </a:r>
            <a:endParaRPr/>
          </a:p>
        </p:txBody>
      </p:sp>
      <p:sp>
        <p:nvSpPr>
          <p:cNvPr id="145" name="Google Shape;145;p4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Housing Solutions Roundtable</a:t>
            </a:r>
            <a:endParaRPr/>
          </a:p>
        </p:txBody>
      </p:sp>
      <p:pic>
        <p:nvPicPr>
          <p:cNvPr id="146" name="Google Shape;146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8625" y="772400"/>
            <a:ext cx="2837701" cy="28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4"/>
          <p:cNvPicPr preferRelativeResize="0"/>
          <p:nvPr/>
        </p:nvPicPr>
        <p:blipFill rotWithShape="1">
          <a:blip r:embed="rId4">
            <a:alphaModFix/>
          </a:blip>
          <a:srcRect t="18859" b="23323"/>
          <a:stretch/>
        </p:blipFill>
        <p:spPr>
          <a:xfrm>
            <a:off x="376375" y="3739875"/>
            <a:ext cx="5336724" cy="231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75550"/>
            <a:ext cx="2837700" cy="283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"/>
          <p:cNvSpPr txBox="1">
            <a:spLocks noGrp="1"/>
          </p:cNvSpPr>
          <p:nvPr>
            <p:ph type="title"/>
          </p:nvPr>
        </p:nvSpPr>
        <p:spPr>
          <a:xfrm>
            <a:off x="838200" y="122750"/>
            <a:ext cx="764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Overall community benefit</a:t>
            </a:r>
            <a:endParaRPr/>
          </a:p>
        </p:txBody>
      </p:sp>
      <p:sp>
        <p:nvSpPr>
          <p:cNvPr id="154" name="Google Shape;154;p7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January 13, 2022</a:t>
            </a:r>
            <a:endParaRPr/>
          </a:p>
        </p:txBody>
      </p:sp>
      <p:sp>
        <p:nvSpPr>
          <p:cNvPr id="155" name="Google Shape;155;p7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Housing Solutions Roundtable</a:t>
            </a:r>
            <a:endParaRPr/>
          </a:p>
        </p:txBody>
      </p:sp>
      <p:sp>
        <p:nvSpPr>
          <p:cNvPr id="156" name="Google Shape;156;p7"/>
          <p:cNvSpPr txBox="1">
            <a:spLocks noGrp="1"/>
          </p:cNvSpPr>
          <p:nvPr>
            <p:ph type="body" idx="1"/>
          </p:nvPr>
        </p:nvSpPr>
        <p:spPr>
          <a:xfrm>
            <a:off x="838200" y="1118975"/>
            <a:ext cx="7646700" cy="24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•"/>
            </a:pPr>
            <a:r>
              <a:rPr lang="en-US" b="1">
                <a:solidFill>
                  <a:srgbClr val="FF0000"/>
                </a:solidFill>
              </a:rPr>
              <a:t>Owner Occupied</a:t>
            </a:r>
            <a:r>
              <a:rPr lang="en-US">
                <a:solidFill>
                  <a:srgbClr val="FF0000"/>
                </a:solidFill>
              </a:rPr>
              <a:t> Affordable Housing</a:t>
            </a:r>
            <a:endParaRPr>
              <a:solidFill>
                <a:srgbClr val="FF0000"/>
              </a:solidFill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Housing where jobs are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People spend more in their community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Community infill on substandard lots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Offset House-poor individuals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•"/>
            </a:pPr>
            <a:r>
              <a:rPr lang="en-US">
                <a:solidFill>
                  <a:srgbClr val="FF0000"/>
                </a:solidFill>
              </a:rPr>
              <a:t>Increase density within existing infrastructure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157" name="Google Shape;15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191" y="4002450"/>
            <a:ext cx="3157209" cy="209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03725" y="4002450"/>
            <a:ext cx="4281037" cy="209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02037" y="2678100"/>
            <a:ext cx="3402439" cy="2268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02037" y="232175"/>
            <a:ext cx="3402438" cy="2269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"/>
          <p:cNvSpPr txBox="1">
            <a:spLocks noGrp="1"/>
          </p:cNvSpPr>
          <p:nvPr>
            <p:ph type="title"/>
          </p:nvPr>
        </p:nvSpPr>
        <p:spPr>
          <a:xfrm>
            <a:off x="905975" y="2718088"/>
            <a:ext cx="5270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Concerns</a:t>
            </a:r>
            <a:endParaRPr/>
          </a:p>
        </p:txBody>
      </p:sp>
      <p:sp>
        <p:nvSpPr>
          <p:cNvPr id="166" name="Google Shape;166;p8"/>
          <p:cNvSpPr txBox="1">
            <a:spLocks noGrp="1"/>
          </p:cNvSpPr>
          <p:nvPr>
            <p:ph type="body" idx="1"/>
          </p:nvPr>
        </p:nvSpPr>
        <p:spPr>
          <a:xfrm>
            <a:off x="838200" y="3787163"/>
            <a:ext cx="7787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Tax models</a:t>
            </a:r>
            <a:endParaRPr sz="2400"/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Inspections for code compliance</a:t>
            </a:r>
            <a:endParaRPr sz="2400"/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Zoning </a:t>
            </a:r>
            <a:endParaRPr sz="2400"/>
          </a:p>
        </p:txBody>
      </p:sp>
      <p:sp>
        <p:nvSpPr>
          <p:cNvPr id="167" name="Google Shape;167;p8"/>
          <p:cNvSpPr txBox="1">
            <a:spLocks noGrp="1"/>
          </p:cNvSpPr>
          <p:nvPr>
            <p:ph type="dt" idx="10"/>
          </p:nvPr>
        </p:nvSpPr>
        <p:spPr>
          <a:xfrm>
            <a:off x="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January 13, 2022</a:t>
            </a:r>
            <a:endParaRPr/>
          </a:p>
        </p:txBody>
      </p:sp>
      <p:sp>
        <p:nvSpPr>
          <p:cNvPr id="168" name="Google Shape;168;p8"/>
          <p:cNvSpPr txBox="1">
            <a:spLocks noGrp="1"/>
          </p:cNvSpPr>
          <p:nvPr>
            <p:ph type="ftr" idx="11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Housing Solutions Roundtable</a:t>
            </a:r>
            <a:endParaRPr/>
          </a:p>
        </p:txBody>
      </p:sp>
      <p:pic>
        <p:nvPicPr>
          <p:cNvPr id="169" name="Google Shape;169;p8"/>
          <p:cNvPicPr preferRelativeResize="0"/>
          <p:nvPr/>
        </p:nvPicPr>
        <p:blipFill rotWithShape="1">
          <a:blip r:embed="rId3">
            <a:alphaModFix/>
          </a:blip>
          <a:srcRect b="10706"/>
          <a:stretch/>
        </p:blipFill>
        <p:spPr>
          <a:xfrm>
            <a:off x="8693075" y="180541"/>
            <a:ext cx="3397400" cy="594977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8"/>
          <p:cNvSpPr txBox="1">
            <a:spLocks noGrp="1"/>
          </p:cNvSpPr>
          <p:nvPr>
            <p:ph type="title"/>
          </p:nvPr>
        </p:nvSpPr>
        <p:spPr>
          <a:xfrm>
            <a:off x="838200" y="317175"/>
            <a:ext cx="7447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Methods of legalization</a:t>
            </a:r>
            <a:endParaRPr/>
          </a:p>
        </p:txBody>
      </p:sp>
      <p:sp>
        <p:nvSpPr>
          <p:cNvPr id="171" name="Google Shape;171;p8"/>
          <p:cNvSpPr txBox="1">
            <a:spLocks noGrp="1"/>
          </p:cNvSpPr>
          <p:nvPr>
            <p:ph type="body" idx="1"/>
          </p:nvPr>
        </p:nvSpPr>
        <p:spPr>
          <a:xfrm>
            <a:off x="905975" y="1280075"/>
            <a:ext cx="7787100" cy="17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ANSI Code (Emergency Housing Method)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IRC Code (Appendix Q)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RV Zoning (Local regulation)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•"/>
            </a:pPr>
            <a:r>
              <a:rPr lang="en-US">
                <a:solidFill>
                  <a:srgbClr val="FF0000"/>
                </a:solidFill>
              </a:rPr>
              <a:t>Movable Tiny House ADU Pad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72" name="Google Shape;172;p8"/>
          <p:cNvSpPr txBox="1">
            <a:spLocks noGrp="1"/>
          </p:cNvSpPr>
          <p:nvPr>
            <p:ph type="title"/>
          </p:nvPr>
        </p:nvSpPr>
        <p:spPr>
          <a:xfrm>
            <a:off x="838200" y="4610950"/>
            <a:ext cx="7447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Strength is in owner occupancy</a:t>
            </a:r>
            <a:endParaRPr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</Words>
  <Application>Microsoft Macintosh PowerPoint</Application>
  <PresentationFormat>Widescreen</PresentationFormat>
  <Paragraphs>71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Movable Tiny Home</vt:lpstr>
      <vt:lpstr>Movable Tiny House</vt:lpstr>
      <vt:lpstr>Why I did it</vt:lpstr>
      <vt:lpstr>Why I Keep Doing It</vt:lpstr>
      <vt:lpstr>How the project is sustained</vt:lpstr>
      <vt:lpstr>Partners and their roles</vt:lpstr>
      <vt:lpstr>Overall community benefit</vt:lpstr>
      <vt:lpstr>Concerns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Movable Tiny Home</dc:title>
  <dc:creator>Miller, Marci (marcimiller@uidaho.edu)</dc:creator>
  <cp:lastModifiedBy>Miller, Marci (marcimiller@uidaho.edu)</cp:lastModifiedBy>
  <cp:revision>1</cp:revision>
  <dcterms:created xsi:type="dcterms:W3CDTF">2021-12-23T21:21:59Z</dcterms:created>
  <dcterms:modified xsi:type="dcterms:W3CDTF">2022-05-11T16:16:33Z</dcterms:modified>
</cp:coreProperties>
</file>