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Lst>
  <p:sldSz cy="6858000" cx="12192000"/>
  <p:notesSz cx="6858000" cy="9144000"/>
  <p:embeddedFontLst>
    <p:embeddedFont>
      <p:font typeface="Libre Franklin"/>
      <p:regular r:id="rId41"/>
      <p:bold r:id="rId42"/>
      <p:italic r:id="rId43"/>
      <p:boldItalic r:id="rId44"/>
    </p:embeddedFont>
    <p:embeddedFont>
      <p:font typeface="Catamaran Thin"/>
      <p:regular r:id="rId45"/>
      <p:bold r:id="rId46"/>
    </p:embeddedFont>
    <p:embeddedFont>
      <p:font typeface="Century Schoolbook"/>
      <p:regular r:id="rId47"/>
      <p:bold r:id="rId48"/>
      <p:italic r:id="rId49"/>
      <p:boldItalic r:id="rId50"/>
    </p:embeddedFont>
    <p:embeddedFont>
      <p:font typeface="Helvetica Neue"/>
      <p:regular r:id="rId51"/>
      <p:bold r:id="rId52"/>
      <p:italic r:id="rId53"/>
      <p:boldItalic r:id="rId54"/>
    </p:embeddedFont>
    <p:embeddedFont>
      <p:font typeface="Hind Siliguri"/>
      <p:regular r:id="rId55"/>
      <p:bold r:id="rId56"/>
    </p:embeddedFont>
    <p:embeddedFont>
      <p:font typeface="Lexend Exa"/>
      <p:regular r:id="rId57"/>
      <p:bold r:id="rId58"/>
    </p:embeddedFont>
    <p:embeddedFont>
      <p:font typeface="Karla"/>
      <p:regular r:id="rId59"/>
      <p:bold r:id="rId60"/>
      <p:italic r:id="rId61"/>
      <p:boldItalic r:id="rId62"/>
    </p:embeddedFont>
    <p:embeddedFont>
      <p:font typeface="Open Sans"/>
      <p:regular r:id="rId63"/>
      <p:bold r:id="rId64"/>
      <p:italic r:id="rId65"/>
      <p:boldItalic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67" roundtripDataSignature="AMtx7mi+0Xk3Gx4bZR81Fbz4JUMLlpbPS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94F4103-D889-4500-84DC-6B77E57BDEAF}">
  <a:tblStyle styleId="{294F4103-D889-4500-84DC-6B77E57BDEAF}"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AF2"/>
          </a:solidFill>
        </a:fill>
      </a:tcStyle>
    </a:wholeTbl>
    <a:band1H>
      <a:tcTxStyle b="off" i="off"/>
      <a:tcStyle>
        <a:fill>
          <a:solidFill>
            <a:srgbClr val="CAD2E4"/>
          </a:solidFill>
        </a:fill>
      </a:tcStyle>
    </a:band1H>
    <a:band2H>
      <a:tcTxStyle b="off" i="off"/>
    </a:band2H>
    <a:band1V>
      <a:tcTxStyle b="off" i="off"/>
      <a:tcStyle>
        <a:fill>
          <a:solidFill>
            <a:srgbClr val="CAD2E4"/>
          </a:solidFill>
        </a:fill>
      </a:tcStyle>
    </a:band1V>
    <a:band2V>
      <a:tcTxStyle b="off" i="off"/>
    </a:band2V>
    <a:lastCol>
      <a:tcTxStyle b="on" i="off">
        <a:font>
          <a:latin typeface="Calibri"/>
          <a:ea typeface="Calibri"/>
          <a:cs typeface="Calibri"/>
        </a:font>
        <a:schemeClr val="lt1"/>
      </a:tcTxStyle>
      <a:tcStyle>
        <a:fill>
          <a:solidFill>
            <a:schemeClr val="accent5"/>
          </a:solidFill>
        </a:fill>
      </a:tcStyle>
    </a:lastCol>
    <a:firstCol>
      <a:tcTxStyle b="on" i="off">
        <a:font>
          <a:latin typeface="Calibri"/>
          <a:ea typeface="Calibri"/>
          <a:cs typeface="Calibri"/>
        </a:font>
        <a:schemeClr val="lt1"/>
      </a:tcTxStyle>
      <a:tcStyle>
        <a:fill>
          <a:solidFill>
            <a:schemeClr val="accent5"/>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5"/>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5"/>
          </a:solidFill>
        </a:fill>
      </a:tcStyle>
    </a:firstRow>
    <a:neCell>
      <a:tcTxStyle b="off" i="off"/>
    </a:neCell>
    <a:nwCell>
      <a:tcTxStyle b="off" i="off"/>
    </a:nwCell>
  </a:tblStyle>
  <a:tblStyle styleId="{4DBB2A04-098F-47F9-A8DC-F33079504F41}" styleName="Table_1">
    <a:wholeTbl>
      <a:tcTxStyle b="off" i="off">
        <a:font>
          <a:latin typeface="Arial"/>
          <a:ea typeface="Arial"/>
          <a:cs typeface="Arial"/>
        </a:font>
        <a:schemeClr val="dk1"/>
      </a:tcTxStyle>
      <a:tcStyle>
        <a:tcBdr>
          <a:left>
            <a:ln cap="flat" cmpd="sng" w="9525">
              <a:solidFill>
                <a:schemeClr val="accent2"/>
              </a:solidFill>
              <a:prstDash val="solid"/>
              <a:round/>
              <a:headEnd len="sm" w="sm" type="none"/>
              <a:tailEnd len="sm" w="sm" type="none"/>
            </a:ln>
          </a:left>
          <a:right>
            <a:ln cap="flat" cmpd="sng" w="9525">
              <a:solidFill>
                <a:schemeClr val="accent2"/>
              </a:solidFill>
              <a:prstDash val="solid"/>
              <a:round/>
              <a:headEnd len="sm" w="sm" type="none"/>
              <a:tailEnd len="sm" w="sm" type="none"/>
            </a:ln>
          </a:right>
          <a:top>
            <a:ln cap="flat" cmpd="sng" w="9525">
              <a:solidFill>
                <a:schemeClr val="accent2"/>
              </a:solidFill>
              <a:prstDash val="solid"/>
              <a:round/>
              <a:headEnd len="sm" w="sm" type="none"/>
              <a:tailEnd len="sm" w="sm" type="none"/>
            </a:ln>
          </a:top>
          <a:bottom>
            <a:ln cap="flat" cmpd="sng" w="9525">
              <a:solidFill>
                <a:schemeClr val="accent2"/>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b="off" i="off"/>
      <a:tcStyle>
        <a:tcBdr>
          <a:top>
            <a:ln cap="flat" cmpd="sng" w="9525">
              <a:solidFill>
                <a:schemeClr val="accent2"/>
              </a:solidFill>
              <a:prstDash val="solid"/>
              <a:round/>
              <a:headEnd len="sm" w="sm" type="none"/>
              <a:tailEnd len="sm" w="sm" type="none"/>
            </a:ln>
          </a:top>
          <a:bottom>
            <a:ln cap="flat" cmpd="sng" w="9525">
              <a:solidFill>
                <a:schemeClr val="accent2"/>
              </a:solidFill>
              <a:prstDash val="solid"/>
              <a:round/>
              <a:headEnd len="sm" w="sm" type="none"/>
              <a:tailEnd len="sm" w="sm" type="none"/>
            </a:ln>
          </a:bottom>
        </a:tcBdr>
      </a:tcStyle>
    </a:band1H>
    <a:band2H>
      <a:tcTxStyle b="off" i="off"/>
    </a:band2H>
    <a:band1V>
      <a:tcTxStyle b="off" i="off"/>
      <a:tcStyle>
        <a:tcBdr>
          <a:left>
            <a:ln cap="flat" cmpd="sng" w="9525">
              <a:solidFill>
                <a:schemeClr val="accent2"/>
              </a:solidFill>
              <a:prstDash val="solid"/>
              <a:round/>
              <a:headEnd len="sm" w="sm" type="none"/>
              <a:tailEnd len="sm" w="sm" type="none"/>
            </a:ln>
          </a:left>
          <a:right>
            <a:ln cap="flat" cmpd="sng" w="9525">
              <a:solidFill>
                <a:schemeClr val="accent2"/>
              </a:solidFill>
              <a:prstDash val="solid"/>
              <a:round/>
              <a:headEnd len="sm" w="sm" type="none"/>
              <a:tailEnd len="sm" w="sm" type="none"/>
            </a:ln>
          </a:right>
        </a:tcBdr>
      </a:tcStyle>
    </a:band1V>
    <a:band2V>
      <a:tcTxStyle b="off" i="off"/>
      <a:tcStyle>
        <a:tcBdr>
          <a:left>
            <a:ln cap="flat" cmpd="sng" w="9525">
              <a:solidFill>
                <a:schemeClr val="accent2"/>
              </a:solidFill>
              <a:prstDash val="solid"/>
              <a:round/>
              <a:headEnd len="sm" w="sm" type="none"/>
              <a:tailEnd len="sm" w="sm" type="none"/>
            </a:ln>
          </a:left>
          <a:right>
            <a:ln cap="flat" cmpd="sng" w="9525">
              <a:solidFill>
                <a:schemeClr val="accent2"/>
              </a:solidFill>
              <a:prstDash val="solid"/>
              <a:round/>
              <a:headEnd len="sm" w="sm" type="none"/>
              <a:tailEnd len="sm" w="sm" type="none"/>
            </a:ln>
          </a:right>
        </a:tcBdr>
      </a:tcStyle>
    </a:band2V>
    <a:lastCol>
      <a:tcTxStyle b="on" i="off"/>
    </a:lastCol>
    <a:firstCol>
      <a:tcTxStyle b="on" i="off"/>
    </a:firstCol>
    <a:lastRow>
      <a:tcTxStyle b="on" i="off"/>
      <a:tcStyle>
        <a:tcBdr>
          <a:top>
            <a:ln cap="flat" cmpd="sng" w="50800">
              <a:solidFill>
                <a:schemeClr val="accent2"/>
              </a:solidFill>
              <a:prstDash val="solid"/>
              <a:round/>
              <a:headEnd len="sm" w="sm" type="none"/>
              <a:tailEnd len="sm" w="sm" type="none"/>
            </a:ln>
          </a:top>
        </a:tcBdr>
      </a:tcStyle>
    </a:lastRow>
    <a:seCell>
      <a:tcTxStyle b="off" i="off"/>
    </a:seCell>
    <a:swCell>
      <a:tcTxStyle b="off" i="off"/>
    </a:swCell>
    <a:firstRow>
      <a:tcTxStyle b="on" i="off">
        <a:font>
          <a:latin typeface="Arial"/>
          <a:ea typeface="Arial"/>
          <a:cs typeface="Arial"/>
        </a:font>
        <a:schemeClr val="lt1"/>
      </a:tcTxStyle>
      <a:tcStyle>
        <a:fill>
          <a:solidFill>
            <a:schemeClr val="accent2"/>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font" Target="fonts/LibreFranklin-bold.fntdata"/><Relationship Id="rId41" Type="http://schemas.openxmlformats.org/officeDocument/2006/relationships/font" Target="fonts/LibreFranklin-regular.fntdata"/><Relationship Id="rId44" Type="http://schemas.openxmlformats.org/officeDocument/2006/relationships/font" Target="fonts/LibreFranklin-boldItalic.fntdata"/><Relationship Id="rId43" Type="http://schemas.openxmlformats.org/officeDocument/2006/relationships/font" Target="fonts/LibreFranklin-italic.fntdata"/><Relationship Id="rId46" Type="http://schemas.openxmlformats.org/officeDocument/2006/relationships/font" Target="fonts/CatamaranThin-bold.fntdata"/><Relationship Id="rId45" Type="http://schemas.openxmlformats.org/officeDocument/2006/relationships/font" Target="fonts/CatamaranThin-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CenturySchoolbook-bold.fntdata"/><Relationship Id="rId47" Type="http://schemas.openxmlformats.org/officeDocument/2006/relationships/font" Target="fonts/CenturySchoolbook-regular.fntdata"/><Relationship Id="rId49" Type="http://schemas.openxmlformats.org/officeDocument/2006/relationships/font" Target="fonts/CenturySchoolbook-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Karla-boldItalic.fntdata"/><Relationship Id="rId61" Type="http://schemas.openxmlformats.org/officeDocument/2006/relationships/font" Target="fonts/Karla-italic.fntdata"/><Relationship Id="rId20" Type="http://schemas.openxmlformats.org/officeDocument/2006/relationships/slide" Target="slides/slide14.xml"/><Relationship Id="rId64" Type="http://schemas.openxmlformats.org/officeDocument/2006/relationships/font" Target="fonts/OpenSans-bold.fntdata"/><Relationship Id="rId63" Type="http://schemas.openxmlformats.org/officeDocument/2006/relationships/font" Target="fonts/OpenSans-regular.fntdata"/><Relationship Id="rId22" Type="http://schemas.openxmlformats.org/officeDocument/2006/relationships/slide" Target="slides/slide16.xml"/><Relationship Id="rId66" Type="http://schemas.openxmlformats.org/officeDocument/2006/relationships/font" Target="fonts/OpenSans-boldItalic.fntdata"/><Relationship Id="rId21" Type="http://schemas.openxmlformats.org/officeDocument/2006/relationships/slide" Target="slides/slide15.xml"/><Relationship Id="rId65" Type="http://schemas.openxmlformats.org/officeDocument/2006/relationships/font" Target="fonts/OpenSans-italic.fntdata"/><Relationship Id="rId24" Type="http://schemas.openxmlformats.org/officeDocument/2006/relationships/slide" Target="slides/slide18.xml"/><Relationship Id="rId23" Type="http://schemas.openxmlformats.org/officeDocument/2006/relationships/slide" Target="slides/slide17.xml"/><Relationship Id="rId67" Type="http://customschemas.google.com/relationships/presentationmetadata" Target="metadata"/><Relationship Id="rId60" Type="http://schemas.openxmlformats.org/officeDocument/2006/relationships/font" Target="fonts/Karla-bold.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HelveticaNeue-regular.fntdata"/><Relationship Id="rId50" Type="http://schemas.openxmlformats.org/officeDocument/2006/relationships/font" Target="fonts/CenturySchoolbook-boldItalic.fntdata"/><Relationship Id="rId53" Type="http://schemas.openxmlformats.org/officeDocument/2006/relationships/font" Target="fonts/HelveticaNeue-italic.fntdata"/><Relationship Id="rId52" Type="http://schemas.openxmlformats.org/officeDocument/2006/relationships/font" Target="fonts/HelveticaNeue-bold.fntdata"/><Relationship Id="rId11" Type="http://schemas.openxmlformats.org/officeDocument/2006/relationships/slide" Target="slides/slide5.xml"/><Relationship Id="rId55" Type="http://schemas.openxmlformats.org/officeDocument/2006/relationships/font" Target="fonts/HindSiliguri-regular.fntdata"/><Relationship Id="rId10" Type="http://schemas.openxmlformats.org/officeDocument/2006/relationships/slide" Target="slides/slide4.xml"/><Relationship Id="rId54" Type="http://schemas.openxmlformats.org/officeDocument/2006/relationships/font" Target="fonts/HelveticaNeue-boldItalic.fntdata"/><Relationship Id="rId13" Type="http://schemas.openxmlformats.org/officeDocument/2006/relationships/slide" Target="slides/slide7.xml"/><Relationship Id="rId57" Type="http://schemas.openxmlformats.org/officeDocument/2006/relationships/font" Target="fonts/LexendExa-regular.fntdata"/><Relationship Id="rId12" Type="http://schemas.openxmlformats.org/officeDocument/2006/relationships/slide" Target="slides/slide6.xml"/><Relationship Id="rId56" Type="http://schemas.openxmlformats.org/officeDocument/2006/relationships/font" Target="fonts/HindSiliguri-bold.fntdata"/><Relationship Id="rId15" Type="http://schemas.openxmlformats.org/officeDocument/2006/relationships/slide" Target="slides/slide9.xml"/><Relationship Id="rId59" Type="http://schemas.openxmlformats.org/officeDocument/2006/relationships/font" Target="fonts/Karla-regular.fntdata"/><Relationship Id="rId14" Type="http://schemas.openxmlformats.org/officeDocument/2006/relationships/slide" Target="slides/slide8.xml"/><Relationship Id="rId58" Type="http://schemas.openxmlformats.org/officeDocument/2006/relationships/font" Target="fonts/LexendExa-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welcome from Mike French and Jonathan</a:t>
            </a:r>
            <a:endParaRPr/>
          </a:p>
        </p:txBody>
      </p:sp>
      <p:sp>
        <p:nvSpPr>
          <p:cNvPr id="139" name="Google Shape;13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0a843d4835_7_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6" name="Google Shape;226;g10a843d4835_7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10a843d4835_7_54: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g10a843d4835_7_54:notes"/>
          <p:cNvSpPr txBox="1"/>
          <p:nvPr>
            <p:ph idx="1" type="body"/>
          </p:nvPr>
        </p:nvSpPr>
        <p:spPr>
          <a:xfrm>
            <a:off x="701040" y="4473892"/>
            <a:ext cx="5608200" cy="36606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238" name="Google Shape;238;g10a843d4835_7_54:notes"/>
          <p:cNvSpPr txBox="1"/>
          <p:nvPr>
            <p:ph idx="12" type="sldNum"/>
          </p:nvPr>
        </p:nvSpPr>
        <p:spPr>
          <a:xfrm>
            <a:off x="3970938" y="8829967"/>
            <a:ext cx="3037800" cy="466500"/>
          </a:xfrm>
          <a:prstGeom prst="rect">
            <a:avLst/>
          </a:prstGeom>
          <a:noFill/>
          <a:ln>
            <a:noFill/>
          </a:ln>
        </p:spPr>
        <p:txBody>
          <a:bodyPr anchorCtr="0" anchor="b" bIns="46550" lIns="93150" spcFirstLastPara="1" rIns="93150" wrap="square" tIns="465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10a843d4835_7_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5" name="Google Shape;245;g10a843d4835_7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10a843d4835_7_1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4" name="Google Shape;254;g10a843d4835_7_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10a843d4835_7_1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5" name="Google Shape;265;g10a843d4835_7_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8" name="Google Shape;31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10b7bc935f0_0_14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g10b7bc935f0_0_14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LISA - Subsidize housing development costs, by discounting land, offsetting infrastructure, receiving equity through tax credits, receiving gap funding through the state or local government and finding ways to engineer costs savings during construction. [add above]</a:t>
            </a:r>
            <a:endParaRPr/>
          </a:p>
          <a:p>
            <a:pPr indent="0" lvl="0" marL="0" rtl="0" algn="l">
              <a:lnSpc>
                <a:spcPct val="100000"/>
              </a:lnSpc>
              <a:spcBef>
                <a:spcPts val="0"/>
              </a:spcBef>
              <a:spcAft>
                <a:spcPts val="0"/>
              </a:spcAft>
              <a:buSzPts val="1400"/>
              <a:buNone/>
            </a:pPr>
            <a:r>
              <a:t/>
            </a:r>
            <a:endParaRPr/>
          </a:p>
        </p:txBody>
      </p:sp>
      <p:sp>
        <p:nvSpPr>
          <p:cNvPr id="334" name="Google Shape;334;g10b7bc935f0_0_14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10b7bc935f0_0_8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5" name="Google Shape;345;g10b7bc935f0_0_8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10b7bc935f0_0_8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3" name="Google Shape;363;g10b7bc935f0_0_8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10b7bc935f0_0_866: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solidFill>
                  <a:srgbClr val="000000"/>
                </a:solidFill>
              </a:rPr>
              <a:t>‹#›</a:t>
            </a:fld>
            <a:endParaRPr>
              <a:solidFill>
                <a:srgbClr val="000000"/>
              </a:solidFill>
            </a:endParaRPr>
          </a:p>
        </p:txBody>
      </p:sp>
      <p:sp>
        <p:nvSpPr>
          <p:cNvPr id="389" name="Google Shape;389;g10b7bc935f0_0_866:notes"/>
          <p:cNvSpPr/>
          <p:nvPr>
            <p:ph idx="2" type="sldImg"/>
          </p:nvPr>
        </p:nvSpPr>
        <p:spPr>
          <a:xfrm>
            <a:off x="385763" y="687388"/>
            <a:ext cx="6088200" cy="3425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0" name="Google Shape;390;g10b7bc935f0_0_866:notes"/>
          <p:cNvSpPr txBox="1"/>
          <p:nvPr>
            <p:ph idx="1" type="body"/>
          </p:nvPr>
        </p:nvSpPr>
        <p:spPr>
          <a:xfrm>
            <a:off x="685800" y="4400550"/>
            <a:ext cx="5486400" cy="3600600"/>
          </a:xfrm>
          <a:prstGeom prst="rect">
            <a:avLst/>
          </a:prstGeom>
          <a:noFill/>
          <a:ln>
            <a:noFill/>
          </a:ln>
        </p:spPr>
        <p:txBody>
          <a:bodyPr anchorCtr="0" anchor="t" bIns="45150" lIns="90325" spcFirstLastPara="1" rIns="90325" wrap="square" tIns="45150">
            <a:noAutofit/>
          </a:bodyPr>
          <a:lstStyle/>
          <a:p>
            <a:pPr indent="0" lvl="0" marL="0" rtl="0" algn="l">
              <a:lnSpc>
                <a:spcPct val="100000"/>
              </a:lnSpc>
              <a:spcBef>
                <a:spcPts val="0"/>
              </a:spcBef>
              <a:spcAft>
                <a:spcPts val="0"/>
              </a:spcAft>
              <a:buSzPts val="1400"/>
              <a:buNone/>
            </a:pPr>
            <a:r>
              <a:t/>
            </a:r>
            <a:endParaRPr/>
          </a:p>
        </p:txBody>
      </p:sp>
      <p:sp>
        <p:nvSpPr>
          <p:cNvPr id="391" name="Google Shape;391;g10b7bc935f0_0_866:notes"/>
          <p:cNvSpPr txBox="1"/>
          <p:nvPr>
            <p:ph idx="10" type="dt"/>
          </p:nvPr>
        </p:nvSpPr>
        <p:spPr>
          <a:xfrm>
            <a:off x="3884613" y="0"/>
            <a:ext cx="2971800" cy="4587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t/>
            </a:r>
            <a:endParaRPr/>
          </a:p>
        </p:txBody>
      </p:sp>
      <p:sp>
        <p:nvSpPr>
          <p:cNvPr id="392" name="Google Shape;392;g10b7bc935f0_0_866:notes"/>
          <p:cNvSpPr txBox="1"/>
          <p:nvPr>
            <p:ph idx="3" type="hdr"/>
          </p:nvPr>
        </p:nvSpPr>
        <p:spPr>
          <a:xfrm>
            <a:off x="0" y="0"/>
            <a:ext cx="2971800" cy="458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10ce6d94885_0_0: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 name="Google Shape;147;g10ce6d94885_0_0:notes"/>
          <p:cNvSpPr txBox="1"/>
          <p:nvPr>
            <p:ph idx="1" type="body"/>
          </p:nvPr>
        </p:nvSpPr>
        <p:spPr>
          <a:xfrm>
            <a:off x="685801" y="4343400"/>
            <a:ext cx="5486400" cy="4114800"/>
          </a:xfrm>
          <a:prstGeom prst="rect">
            <a:avLst/>
          </a:prstGeom>
          <a:noFill/>
          <a:ln>
            <a:noFill/>
          </a:ln>
        </p:spPr>
        <p:txBody>
          <a:bodyPr anchorCtr="0" anchor="t" bIns="91300" lIns="91300" spcFirstLastPara="1" rIns="91300" wrap="square" tIns="91300">
            <a:noAutofit/>
          </a:bodyPr>
          <a:lstStyle/>
          <a:p>
            <a:pPr indent="0" lvl="0" marL="0" rtl="0" algn="l">
              <a:lnSpc>
                <a:spcPct val="100000"/>
              </a:lnSpc>
              <a:spcBef>
                <a:spcPts val="0"/>
              </a:spcBef>
              <a:spcAft>
                <a:spcPts val="0"/>
              </a:spcAft>
              <a:buClr>
                <a:schemeClr val="dk1"/>
              </a:buClr>
              <a:buSzPts val="300"/>
              <a:buNone/>
            </a:pPr>
            <a:r>
              <a:t/>
            </a:r>
            <a:endParaRPr sz="1100">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10a843d4835_7_5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8" name="Google Shape;418;g10a843d4835_7_5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108c6e985fb_1_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2" name="Google Shape;432;g108c6e985fb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10ce6d94885_0_106:notes"/>
          <p:cNvSpPr txBox="1"/>
          <p:nvPr>
            <p:ph idx="1" type="body"/>
          </p:nvPr>
        </p:nvSpPr>
        <p:spPr>
          <a:xfrm>
            <a:off x="685800" y="4400550"/>
            <a:ext cx="5486400" cy="3600600"/>
          </a:xfrm>
          <a:prstGeom prst="rect">
            <a:avLst/>
          </a:prstGeom>
          <a:noFill/>
          <a:ln>
            <a:noFill/>
          </a:ln>
        </p:spPr>
        <p:txBody>
          <a:bodyPr anchorCtr="0" anchor="t" bIns="45625" lIns="91300" spcFirstLastPara="1" rIns="91300" wrap="square" tIns="45625">
            <a:noAutofit/>
          </a:bodyPr>
          <a:lstStyle/>
          <a:p>
            <a:pPr indent="0" lvl="0" marL="0" rtl="0" algn="l">
              <a:lnSpc>
                <a:spcPct val="100000"/>
              </a:lnSpc>
              <a:spcBef>
                <a:spcPts val="0"/>
              </a:spcBef>
              <a:spcAft>
                <a:spcPts val="0"/>
              </a:spcAft>
              <a:buSzPts val="1400"/>
              <a:buNone/>
            </a:pPr>
            <a:r>
              <a:t/>
            </a:r>
            <a:endParaRPr/>
          </a:p>
        </p:txBody>
      </p:sp>
      <p:sp>
        <p:nvSpPr>
          <p:cNvPr id="442" name="Google Shape;442;g10ce6d94885_0_106: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10ce6d94885_0_113:notes"/>
          <p:cNvSpPr txBox="1"/>
          <p:nvPr>
            <p:ph idx="1" type="body"/>
          </p:nvPr>
        </p:nvSpPr>
        <p:spPr>
          <a:xfrm>
            <a:off x="685800" y="4400550"/>
            <a:ext cx="5486400" cy="3600600"/>
          </a:xfrm>
          <a:prstGeom prst="rect">
            <a:avLst/>
          </a:prstGeom>
          <a:noFill/>
          <a:ln>
            <a:noFill/>
          </a:ln>
        </p:spPr>
        <p:txBody>
          <a:bodyPr anchorCtr="0" anchor="t" bIns="45625" lIns="91300" spcFirstLastPara="1" rIns="91300" wrap="square" tIns="45625">
            <a:noAutofit/>
          </a:bodyPr>
          <a:lstStyle/>
          <a:p>
            <a:pPr indent="0" lvl="0" marL="0" rtl="0" algn="l">
              <a:lnSpc>
                <a:spcPct val="100000"/>
              </a:lnSpc>
              <a:spcBef>
                <a:spcPts val="0"/>
              </a:spcBef>
              <a:spcAft>
                <a:spcPts val="0"/>
              </a:spcAft>
              <a:buSzPts val="1400"/>
              <a:buNone/>
            </a:pPr>
            <a:r>
              <a:t/>
            </a:r>
            <a:endParaRPr/>
          </a:p>
        </p:txBody>
      </p:sp>
      <p:sp>
        <p:nvSpPr>
          <p:cNvPr id="450" name="Google Shape;450;g10ce6d94885_0_113: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10a843d4835_7_5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JENN</a:t>
            </a:r>
            <a:endParaRPr/>
          </a:p>
        </p:txBody>
      </p:sp>
      <p:sp>
        <p:nvSpPr>
          <p:cNvPr id="458" name="Google Shape;458;g10a843d4835_7_5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10a843d4835_1_2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JENN </a:t>
            </a:r>
            <a:endParaRPr/>
          </a:p>
        </p:txBody>
      </p:sp>
      <p:sp>
        <p:nvSpPr>
          <p:cNvPr id="476" name="Google Shape;476;g10a843d4835_1_2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10a843d4835_7_6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JENN</a:t>
            </a:r>
            <a:endParaRPr/>
          </a:p>
        </p:txBody>
      </p:sp>
      <p:sp>
        <p:nvSpPr>
          <p:cNvPr id="483" name="Google Shape;483;g10a843d4835_7_6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10a843d4835_7_6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JENN</a:t>
            </a:r>
            <a:endParaRPr/>
          </a:p>
        </p:txBody>
      </p:sp>
      <p:sp>
        <p:nvSpPr>
          <p:cNvPr id="490" name="Google Shape;490;g10a843d4835_7_6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10a843d4835_7_6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JENN</a:t>
            </a:r>
            <a:endParaRPr/>
          </a:p>
        </p:txBody>
      </p:sp>
      <p:sp>
        <p:nvSpPr>
          <p:cNvPr id="497" name="Google Shape;497;g10a843d4835_7_6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10a843d4835_7_6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JENN</a:t>
            </a:r>
            <a:endParaRPr/>
          </a:p>
        </p:txBody>
      </p:sp>
      <p:sp>
        <p:nvSpPr>
          <p:cNvPr id="504" name="Google Shape;504;g10a843d4835_7_6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10ce6d94885_0_5:notes"/>
          <p:cNvSpPr/>
          <p:nvPr>
            <p:ph idx="2" type="sldImg"/>
          </p:nvPr>
        </p:nvSpPr>
        <p:spPr>
          <a:xfrm>
            <a:off x="423967" y="696418"/>
            <a:ext cx="6162300" cy="3486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 name="Google Shape;153;g10ce6d94885_0_5:notes"/>
          <p:cNvSpPr txBox="1"/>
          <p:nvPr>
            <p:ph idx="1" type="body"/>
          </p:nvPr>
        </p:nvSpPr>
        <p:spPr>
          <a:xfrm>
            <a:off x="701039" y="4415789"/>
            <a:ext cx="5608500" cy="4183500"/>
          </a:xfrm>
          <a:prstGeom prst="rect">
            <a:avLst/>
          </a:prstGeom>
          <a:noFill/>
          <a:ln>
            <a:noFill/>
          </a:ln>
        </p:spPr>
        <p:txBody>
          <a:bodyPr anchorCtr="0" anchor="t" bIns="93000" lIns="93000" spcFirstLastPara="1" rIns="93000" wrap="square" tIns="93000">
            <a:noAutofit/>
          </a:bodyPr>
          <a:lstStyle/>
          <a:p>
            <a:pPr indent="0" lvl="0" marL="0" rtl="0" algn="l">
              <a:lnSpc>
                <a:spcPct val="100000"/>
              </a:lnSpc>
              <a:spcBef>
                <a:spcPts val="0"/>
              </a:spcBef>
              <a:spcAft>
                <a:spcPts val="0"/>
              </a:spcAft>
              <a:buClr>
                <a:schemeClr val="dk1"/>
              </a:buClr>
              <a:buSzPts val="300"/>
              <a:buNone/>
            </a:pPr>
            <a:r>
              <a:t/>
            </a:r>
            <a:endParaRPr sz="1100">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10a843d4835_7_6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JENN</a:t>
            </a:r>
            <a:endParaRPr/>
          </a:p>
        </p:txBody>
      </p:sp>
      <p:sp>
        <p:nvSpPr>
          <p:cNvPr id="511" name="Google Shape;511;g10a843d4835_7_6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10ce6d94885_0_2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Jonathan</a:t>
            </a:r>
            <a:endParaRPr/>
          </a:p>
        </p:txBody>
      </p:sp>
      <p:sp>
        <p:nvSpPr>
          <p:cNvPr id="519" name="Google Shape;519;g10ce6d94885_0_2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10a843d4835_7_676: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Google Shape;527;g10a843d4835_7_676:notes"/>
          <p:cNvSpPr txBox="1"/>
          <p:nvPr>
            <p:ph idx="1" type="body"/>
          </p:nvPr>
        </p:nvSpPr>
        <p:spPr>
          <a:xfrm>
            <a:off x="701040" y="4473892"/>
            <a:ext cx="5608200" cy="36606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rPr lang="en-US"/>
              <a:t>JENN</a:t>
            </a:r>
            <a:endParaRPr/>
          </a:p>
        </p:txBody>
      </p:sp>
      <p:sp>
        <p:nvSpPr>
          <p:cNvPr id="528" name="Google Shape;528;g10a843d4835_7_676:notes"/>
          <p:cNvSpPr txBox="1"/>
          <p:nvPr>
            <p:ph idx="12" type="sldNum"/>
          </p:nvPr>
        </p:nvSpPr>
        <p:spPr>
          <a:xfrm>
            <a:off x="3970938" y="8829967"/>
            <a:ext cx="3037800" cy="466500"/>
          </a:xfrm>
          <a:prstGeom prst="rect">
            <a:avLst/>
          </a:prstGeom>
          <a:noFill/>
          <a:ln>
            <a:noFill/>
          </a:ln>
        </p:spPr>
        <p:txBody>
          <a:bodyPr anchorCtr="0" anchor="b" bIns="46550" lIns="93150" spcFirstLastPara="1" rIns="93150" wrap="square" tIns="465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10ce6d94885_0_234: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5" name="Google Shape;535;g10ce6d94885_0_234:notes"/>
          <p:cNvSpPr txBox="1"/>
          <p:nvPr>
            <p:ph idx="1" type="body"/>
          </p:nvPr>
        </p:nvSpPr>
        <p:spPr>
          <a:xfrm>
            <a:off x="701040" y="4473892"/>
            <a:ext cx="5608200" cy="36606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rPr lang="en-US"/>
              <a:t>JENN</a:t>
            </a:r>
            <a:endParaRPr/>
          </a:p>
        </p:txBody>
      </p:sp>
      <p:sp>
        <p:nvSpPr>
          <p:cNvPr id="536" name="Google Shape;536;g10ce6d94885_0_234:notes"/>
          <p:cNvSpPr txBox="1"/>
          <p:nvPr>
            <p:ph idx="12" type="sldNum"/>
          </p:nvPr>
        </p:nvSpPr>
        <p:spPr>
          <a:xfrm>
            <a:off x="3970938" y="8829967"/>
            <a:ext cx="3037800" cy="466500"/>
          </a:xfrm>
          <a:prstGeom prst="rect">
            <a:avLst/>
          </a:prstGeom>
          <a:noFill/>
          <a:ln>
            <a:noFill/>
          </a:ln>
        </p:spPr>
        <p:txBody>
          <a:bodyPr anchorCtr="0" anchor="b" bIns="46550" lIns="93150" spcFirstLastPara="1" rIns="93150" wrap="square" tIns="465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10a843d4835_7_685: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3" name="Google Shape;543;g10a843d4835_7_685:notes"/>
          <p:cNvSpPr txBox="1"/>
          <p:nvPr>
            <p:ph idx="1" type="body"/>
          </p:nvPr>
        </p:nvSpPr>
        <p:spPr>
          <a:xfrm>
            <a:off x="701040" y="4473892"/>
            <a:ext cx="5608200" cy="36606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544" name="Google Shape;544;g10a843d4835_7_685:notes"/>
          <p:cNvSpPr txBox="1"/>
          <p:nvPr>
            <p:ph idx="12" type="sldNum"/>
          </p:nvPr>
        </p:nvSpPr>
        <p:spPr>
          <a:xfrm>
            <a:off x="3970938" y="8829967"/>
            <a:ext cx="3037800" cy="466500"/>
          </a:xfrm>
          <a:prstGeom prst="rect">
            <a:avLst/>
          </a:prstGeom>
          <a:noFill/>
          <a:ln>
            <a:noFill/>
          </a:ln>
        </p:spPr>
        <p:txBody>
          <a:bodyPr anchorCtr="0" anchor="b" bIns="46550" lIns="93150" spcFirstLastPara="1" rIns="93150" wrap="square" tIns="465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p4:notes"/>
          <p:cNvSpPr txBox="1"/>
          <p:nvPr>
            <p:ph idx="1" type="body"/>
          </p:nvPr>
        </p:nvSpPr>
        <p:spPr>
          <a:xfrm>
            <a:off x="701040" y="4473892"/>
            <a:ext cx="5608320" cy="3660458"/>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169" name="Google Shape;169;p4:notes"/>
          <p:cNvSpPr txBox="1"/>
          <p:nvPr>
            <p:ph idx="12" type="sldNum"/>
          </p:nvPr>
        </p:nvSpPr>
        <p:spPr>
          <a:xfrm>
            <a:off x="3970938" y="8829967"/>
            <a:ext cx="3037840" cy="466433"/>
          </a:xfrm>
          <a:prstGeom prst="rect">
            <a:avLst/>
          </a:prstGeom>
          <a:noFill/>
          <a:ln>
            <a:noFill/>
          </a:ln>
        </p:spPr>
        <p:txBody>
          <a:bodyPr anchorCtr="0" anchor="b" bIns="46550" lIns="93150" spcFirstLastPara="1" rIns="93150" wrap="square" tIns="465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0ce6d94885_0_204: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g10ce6d94885_0_204:notes"/>
          <p:cNvSpPr txBox="1"/>
          <p:nvPr>
            <p:ph idx="1" type="body"/>
          </p:nvPr>
        </p:nvSpPr>
        <p:spPr>
          <a:xfrm>
            <a:off x="701040" y="4473892"/>
            <a:ext cx="5608200" cy="36606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183" name="Google Shape;183;g10ce6d94885_0_204:notes"/>
          <p:cNvSpPr txBox="1"/>
          <p:nvPr>
            <p:ph idx="12" type="sldNum"/>
          </p:nvPr>
        </p:nvSpPr>
        <p:spPr>
          <a:xfrm>
            <a:off x="3970938" y="8829967"/>
            <a:ext cx="3037800" cy="466500"/>
          </a:xfrm>
          <a:prstGeom prst="rect">
            <a:avLst/>
          </a:prstGeom>
          <a:noFill/>
          <a:ln>
            <a:noFill/>
          </a:ln>
        </p:spPr>
        <p:txBody>
          <a:bodyPr anchorCtr="0" anchor="b" bIns="46550" lIns="93150" spcFirstLastPara="1" rIns="93150" wrap="square" tIns="465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0ce6d94885_0_2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10ce6d94885_0_2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Fort Morgan Example</a:t>
            </a:r>
            <a:endParaRPr/>
          </a:p>
          <a:p>
            <a:pPr indent="0" lvl="0" marL="0" rtl="0" algn="l">
              <a:spcBef>
                <a:spcPts val="0"/>
              </a:spcBef>
              <a:spcAft>
                <a:spcPts val="0"/>
              </a:spcAft>
              <a:buNone/>
            </a:pPr>
            <a:r>
              <a:rPr lang="en-US"/>
              <a:t>Earthlinks </a:t>
            </a:r>
            <a:endParaRPr/>
          </a:p>
        </p:txBody>
      </p:sp>
      <p:sp>
        <p:nvSpPr>
          <p:cNvPr id="193" name="Google Shape;193;g10ce6d94885_0_2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10b7bc935f0_0_2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g10b7bc935f0_0_2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t/>
            </a:r>
            <a:endParaRPr/>
          </a:p>
        </p:txBody>
      </p:sp>
      <p:sp>
        <p:nvSpPr>
          <p:cNvPr id="201" name="Google Shape;201;g10b7bc935f0_0_288:notes"/>
          <p:cNvSpPr txBox="1"/>
          <p:nvPr>
            <p:ph idx="12" type="sldNum"/>
          </p:nvPr>
        </p:nvSpPr>
        <p:spPr>
          <a:xfrm>
            <a:off x="3884613" y="8685214"/>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0a843d4835_7_26: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g10a843d4835_7_26:notes"/>
          <p:cNvSpPr txBox="1"/>
          <p:nvPr>
            <p:ph idx="1" type="body"/>
          </p:nvPr>
        </p:nvSpPr>
        <p:spPr>
          <a:xfrm>
            <a:off x="701040" y="4473892"/>
            <a:ext cx="5608200" cy="366060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SzPts val="1400"/>
              <a:buNone/>
            </a:pPr>
            <a:r>
              <a:t/>
            </a:r>
            <a:endParaRPr/>
          </a:p>
        </p:txBody>
      </p:sp>
      <p:sp>
        <p:nvSpPr>
          <p:cNvPr id="210" name="Google Shape;210;g10a843d4835_7_26:notes"/>
          <p:cNvSpPr txBox="1"/>
          <p:nvPr>
            <p:ph idx="12" type="sldNum"/>
          </p:nvPr>
        </p:nvSpPr>
        <p:spPr>
          <a:xfrm>
            <a:off x="3970938" y="8829967"/>
            <a:ext cx="3037800" cy="466500"/>
          </a:xfrm>
          <a:prstGeom prst="rect">
            <a:avLst/>
          </a:prstGeom>
          <a:noFill/>
          <a:ln>
            <a:noFill/>
          </a:ln>
        </p:spPr>
        <p:txBody>
          <a:bodyPr anchorCtr="0" anchor="b" bIns="46550" lIns="93150" spcFirstLastPara="1" rIns="93150" wrap="square" tIns="465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10a843d4835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8" name="Google Shape;218;g10a843d4835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 name="Shape 13"/>
        <p:cNvGrpSpPr/>
        <p:nvPr/>
      </p:nvGrpSpPr>
      <p:grpSpPr>
        <a:xfrm>
          <a:off x="0" y="0"/>
          <a:ext cx="0" cy="0"/>
          <a:chOff x="0" y="0"/>
          <a:chExt cx="0" cy="0"/>
        </a:xfrm>
      </p:grpSpPr>
      <p:sp>
        <p:nvSpPr>
          <p:cNvPr id="14" name="Google Shape;14;g10b7bc935f0_0_194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g10b7bc935f0_0_194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 name="Google Shape;16;g10b7bc935f0_0_194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 name="Google Shape;17;g10b7bc935f0_0_194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 name="Google Shape;18;g10b7bc935f0_0_194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4" name="Shape 64"/>
        <p:cNvGrpSpPr/>
        <p:nvPr/>
      </p:nvGrpSpPr>
      <p:grpSpPr>
        <a:xfrm>
          <a:off x="0" y="0"/>
          <a:ext cx="0" cy="0"/>
          <a:chOff x="0" y="0"/>
          <a:chExt cx="0" cy="0"/>
        </a:xfrm>
      </p:grpSpPr>
      <p:sp>
        <p:nvSpPr>
          <p:cNvPr id="65" name="Google Shape;65;g10b7bc935f0_0_192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66" name="Google Shape;66;g10b7bc935f0_0_192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7" name="Shape 67"/>
        <p:cNvGrpSpPr/>
        <p:nvPr/>
      </p:nvGrpSpPr>
      <p:grpSpPr>
        <a:xfrm>
          <a:off x="0" y="0"/>
          <a:ext cx="0" cy="0"/>
          <a:chOff x="0" y="0"/>
          <a:chExt cx="0" cy="0"/>
        </a:xfrm>
      </p:grpSpPr>
      <p:sp>
        <p:nvSpPr>
          <p:cNvPr id="68" name="Google Shape;68;g10b7bc935f0_0_1923"/>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69" name="Google Shape;69;g10b7bc935f0_0_1923"/>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rm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70" name="Google Shape;70;g10b7bc935f0_0_192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1" name="Shape 71"/>
        <p:cNvGrpSpPr/>
        <p:nvPr/>
      </p:nvGrpSpPr>
      <p:grpSpPr>
        <a:xfrm>
          <a:off x="0" y="0"/>
          <a:ext cx="0" cy="0"/>
          <a:chOff x="0" y="0"/>
          <a:chExt cx="0" cy="0"/>
        </a:xfrm>
      </p:grpSpPr>
      <p:sp>
        <p:nvSpPr>
          <p:cNvPr id="72" name="Google Shape;72;g10b7bc935f0_0_1927"/>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73" name="Google Shape;73;g10b7bc935f0_0_192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4" name="Shape 74"/>
        <p:cNvGrpSpPr/>
        <p:nvPr/>
      </p:nvGrpSpPr>
      <p:grpSpPr>
        <a:xfrm>
          <a:off x="0" y="0"/>
          <a:ext cx="0" cy="0"/>
          <a:chOff x="0" y="0"/>
          <a:chExt cx="0" cy="0"/>
        </a:xfrm>
      </p:grpSpPr>
      <p:sp>
        <p:nvSpPr>
          <p:cNvPr id="75" name="Google Shape;75;g10b7bc935f0_0_1930"/>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g10b7bc935f0_0_1930"/>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77" name="Google Shape;77;g10b7bc935f0_0_1930"/>
          <p:cNvSpPr txBox="1"/>
          <p:nvPr>
            <p:ph idx="1" type="subTitle"/>
          </p:nvPr>
        </p:nvSpPr>
        <p:spPr>
          <a:xfrm>
            <a:off x="354000" y="3737433"/>
            <a:ext cx="5393700" cy="16467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78" name="Google Shape;78;g10b7bc935f0_0_1930"/>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79" name="Google Shape;79;g10b7bc935f0_0_193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0" name="Shape 80"/>
        <p:cNvGrpSpPr/>
        <p:nvPr/>
      </p:nvGrpSpPr>
      <p:grpSpPr>
        <a:xfrm>
          <a:off x="0" y="0"/>
          <a:ext cx="0" cy="0"/>
          <a:chOff x="0" y="0"/>
          <a:chExt cx="0" cy="0"/>
        </a:xfrm>
      </p:grpSpPr>
      <p:sp>
        <p:nvSpPr>
          <p:cNvPr id="81" name="Google Shape;81;g10b7bc935f0_0_1936"/>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rmAutofit/>
          </a:bodyPr>
          <a:lstStyle>
            <a:lvl1pPr indent="-228600" lvl="0" marL="457200" algn="l">
              <a:lnSpc>
                <a:spcPct val="100000"/>
              </a:lnSpc>
              <a:spcBef>
                <a:spcPts val="0"/>
              </a:spcBef>
              <a:spcAft>
                <a:spcPts val="0"/>
              </a:spcAft>
              <a:buSzPts val="2400"/>
              <a:buNone/>
              <a:defRPr/>
            </a:lvl1pPr>
          </a:lstStyle>
          <a:p/>
        </p:txBody>
      </p:sp>
      <p:sp>
        <p:nvSpPr>
          <p:cNvPr id="82" name="Google Shape;82;g10b7bc935f0_0_193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3" name="Shape 83"/>
        <p:cNvGrpSpPr/>
        <p:nvPr/>
      </p:nvGrpSpPr>
      <p:grpSpPr>
        <a:xfrm>
          <a:off x="0" y="0"/>
          <a:ext cx="0" cy="0"/>
          <a:chOff x="0" y="0"/>
          <a:chExt cx="0" cy="0"/>
        </a:xfrm>
      </p:grpSpPr>
      <p:sp>
        <p:nvSpPr>
          <p:cNvPr id="84" name="Google Shape;84;g10b7bc935f0_0_1939"/>
          <p:cNvSpPr txBox="1"/>
          <p:nvPr>
            <p:ph hasCustomPrompt="1" type="title"/>
          </p:nvPr>
        </p:nvSpPr>
        <p:spPr>
          <a:xfrm>
            <a:off x="415600" y="1474833"/>
            <a:ext cx="11360700" cy="26181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85" name="Google Shape;85;g10b7bc935f0_0_1939"/>
          <p:cNvSpPr txBox="1"/>
          <p:nvPr>
            <p:ph idx="1" type="body"/>
          </p:nvPr>
        </p:nvSpPr>
        <p:spPr>
          <a:xfrm>
            <a:off x="415600" y="4202967"/>
            <a:ext cx="11360700" cy="1734300"/>
          </a:xfrm>
          <a:prstGeom prst="rect">
            <a:avLst/>
          </a:prstGeom>
          <a:noFill/>
          <a:ln>
            <a:noFill/>
          </a:ln>
        </p:spPr>
        <p:txBody>
          <a:bodyPr anchorCtr="0" anchor="t" bIns="121900" lIns="121900" spcFirstLastPara="1" rIns="121900" wrap="square" tIns="121900">
            <a:norm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0"/>
              </a:spcBef>
              <a:spcAft>
                <a:spcPts val="0"/>
              </a:spcAft>
              <a:buSzPts val="1900"/>
              <a:buChar char="○"/>
              <a:defRPr/>
            </a:lvl2pPr>
            <a:lvl3pPr indent="-349250" lvl="2" marL="1371600" algn="ctr">
              <a:lnSpc>
                <a:spcPct val="115000"/>
              </a:lnSpc>
              <a:spcBef>
                <a:spcPts val="0"/>
              </a:spcBef>
              <a:spcAft>
                <a:spcPts val="0"/>
              </a:spcAft>
              <a:buSzPts val="1900"/>
              <a:buChar char="■"/>
              <a:defRPr/>
            </a:lvl3pPr>
            <a:lvl4pPr indent="-349250" lvl="3" marL="1828800" algn="ctr">
              <a:lnSpc>
                <a:spcPct val="115000"/>
              </a:lnSpc>
              <a:spcBef>
                <a:spcPts val="0"/>
              </a:spcBef>
              <a:spcAft>
                <a:spcPts val="0"/>
              </a:spcAft>
              <a:buSzPts val="1900"/>
              <a:buChar char="●"/>
              <a:defRPr/>
            </a:lvl4pPr>
            <a:lvl5pPr indent="-349250" lvl="4" marL="2286000" algn="ctr">
              <a:lnSpc>
                <a:spcPct val="115000"/>
              </a:lnSpc>
              <a:spcBef>
                <a:spcPts val="0"/>
              </a:spcBef>
              <a:spcAft>
                <a:spcPts val="0"/>
              </a:spcAft>
              <a:buSzPts val="1900"/>
              <a:buChar char="○"/>
              <a:defRPr/>
            </a:lvl5pPr>
            <a:lvl6pPr indent="-349250" lvl="5" marL="2743200" algn="ctr">
              <a:lnSpc>
                <a:spcPct val="115000"/>
              </a:lnSpc>
              <a:spcBef>
                <a:spcPts val="0"/>
              </a:spcBef>
              <a:spcAft>
                <a:spcPts val="0"/>
              </a:spcAft>
              <a:buSzPts val="1900"/>
              <a:buChar char="■"/>
              <a:defRPr/>
            </a:lvl6pPr>
            <a:lvl7pPr indent="-349250" lvl="6" marL="3200400" algn="ctr">
              <a:lnSpc>
                <a:spcPct val="115000"/>
              </a:lnSpc>
              <a:spcBef>
                <a:spcPts val="0"/>
              </a:spcBef>
              <a:spcAft>
                <a:spcPts val="0"/>
              </a:spcAft>
              <a:buSzPts val="1900"/>
              <a:buChar char="●"/>
              <a:defRPr/>
            </a:lvl7pPr>
            <a:lvl8pPr indent="-349250" lvl="7" marL="3657600" algn="ctr">
              <a:lnSpc>
                <a:spcPct val="115000"/>
              </a:lnSpc>
              <a:spcBef>
                <a:spcPts val="0"/>
              </a:spcBef>
              <a:spcAft>
                <a:spcPts val="0"/>
              </a:spcAft>
              <a:buSzPts val="1900"/>
              <a:buChar char="○"/>
              <a:defRPr/>
            </a:lvl8pPr>
            <a:lvl9pPr indent="-349250" lvl="8" marL="4114800" algn="ctr">
              <a:lnSpc>
                <a:spcPct val="115000"/>
              </a:lnSpc>
              <a:spcBef>
                <a:spcPts val="0"/>
              </a:spcBef>
              <a:spcAft>
                <a:spcPts val="0"/>
              </a:spcAft>
              <a:buSzPts val="1900"/>
              <a:buChar char="■"/>
              <a:defRPr/>
            </a:lvl9pPr>
          </a:lstStyle>
          <a:p/>
        </p:txBody>
      </p:sp>
      <p:sp>
        <p:nvSpPr>
          <p:cNvPr id="86" name="Google Shape;86;g10b7bc935f0_0_193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7" name="Shape 87"/>
        <p:cNvGrpSpPr/>
        <p:nvPr/>
      </p:nvGrpSpPr>
      <p:grpSpPr>
        <a:xfrm>
          <a:off x="0" y="0"/>
          <a:ext cx="0" cy="0"/>
          <a:chOff x="0" y="0"/>
          <a:chExt cx="0" cy="0"/>
        </a:xfrm>
      </p:grpSpPr>
      <p:sp>
        <p:nvSpPr>
          <p:cNvPr id="88" name="Google Shape;88;g10b7bc935f0_0_194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1">
  <p:cSld name="Title + design 1">
    <p:spTree>
      <p:nvGrpSpPr>
        <p:cNvPr id="89" name="Shape 89"/>
        <p:cNvGrpSpPr/>
        <p:nvPr/>
      </p:nvGrpSpPr>
      <p:grpSpPr>
        <a:xfrm>
          <a:off x="0" y="0"/>
          <a:ext cx="0" cy="0"/>
          <a:chOff x="0" y="0"/>
          <a:chExt cx="0" cy="0"/>
        </a:xfrm>
      </p:grpSpPr>
      <p:sp>
        <p:nvSpPr>
          <p:cNvPr id="90" name="Google Shape;90;g10a843d4835_1_101"/>
          <p:cNvSpPr txBox="1"/>
          <p:nvPr>
            <p:ph type="ctrTitle"/>
          </p:nvPr>
        </p:nvSpPr>
        <p:spPr>
          <a:xfrm rot="5400000">
            <a:off x="8357150" y="3021183"/>
            <a:ext cx="5536800" cy="650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3000"/>
              <a:buNone/>
              <a:defRPr sz="4000"/>
            </a:lvl2pPr>
            <a:lvl3pPr lvl="2" algn="l">
              <a:lnSpc>
                <a:spcPct val="100000"/>
              </a:lnSpc>
              <a:spcBef>
                <a:spcPts val="0"/>
              </a:spcBef>
              <a:spcAft>
                <a:spcPts val="0"/>
              </a:spcAft>
              <a:buSzPts val="3000"/>
              <a:buNone/>
              <a:defRPr sz="4000"/>
            </a:lvl3pPr>
            <a:lvl4pPr lvl="3" algn="l">
              <a:lnSpc>
                <a:spcPct val="100000"/>
              </a:lnSpc>
              <a:spcBef>
                <a:spcPts val="0"/>
              </a:spcBef>
              <a:spcAft>
                <a:spcPts val="0"/>
              </a:spcAft>
              <a:buSzPts val="3000"/>
              <a:buNone/>
              <a:defRPr sz="4000"/>
            </a:lvl4pPr>
            <a:lvl5pPr lvl="4" algn="l">
              <a:lnSpc>
                <a:spcPct val="100000"/>
              </a:lnSpc>
              <a:spcBef>
                <a:spcPts val="0"/>
              </a:spcBef>
              <a:spcAft>
                <a:spcPts val="0"/>
              </a:spcAft>
              <a:buSzPts val="3000"/>
              <a:buNone/>
              <a:defRPr sz="4000"/>
            </a:lvl5pPr>
            <a:lvl6pPr lvl="5" algn="l">
              <a:lnSpc>
                <a:spcPct val="100000"/>
              </a:lnSpc>
              <a:spcBef>
                <a:spcPts val="0"/>
              </a:spcBef>
              <a:spcAft>
                <a:spcPts val="0"/>
              </a:spcAft>
              <a:buSzPts val="3000"/>
              <a:buNone/>
              <a:defRPr sz="4000"/>
            </a:lvl6pPr>
            <a:lvl7pPr lvl="6" algn="l">
              <a:lnSpc>
                <a:spcPct val="100000"/>
              </a:lnSpc>
              <a:spcBef>
                <a:spcPts val="0"/>
              </a:spcBef>
              <a:spcAft>
                <a:spcPts val="0"/>
              </a:spcAft>
              <a:buSzPts val="3000"/>
              <a:buNone/>
              <a:defRPr sz="4000"/>
            </a:lvl7pPr>
            <a:lvl8pPr lvl="7" algn="l">
              <a:lnSpc>
                <a:spcPct val="100000"/>
              </a:lnSpc>
              <a:spcBef>
                <a:spcPts val="0"/>
              </a:spcBef>
              <a:spcAft>
                <a:spcPts val="0"/>
              </a:spcAft>
              <a:buSzPts val="3000"/>
              <a:buNone/>
              <a:defRPr sz="4000"/>
            </a:lvl8pPr>
            <a:lvl9pPr lvl="8" algn="l">
              <a:lnSpc>
                <a:spcPct val="100000"/>
              </a:lnSpc>
              <a:spcBef>
                <a:spcPts val="0"/>
              </a:spcBef>
              <a:spcAft>
                <a:spcPts val="0"/>
              </a:spcAft>
              <a:buSzPts val="3000"/>
              <a:buNone/>
              <a:defRPr sz="4000"/>
            </a:lvl9pPr>
          </a:lstStyle>
          <a:p/>
        </p:txBody>
      </p:sp>
      <p:sp>
        <p:nvSpPr>
          <p:cNvPr id="91" name="Google Shape;91;g10a843d4835_1_101"/>
          <p:cNvSpPr/>
          <p:nvPr/>
        </p:nvSpPr>
        <p:spPr>
          <a:xfrm flipH="1" rot="-5400000">
            <a:off x="10333200" y="4999500"/>
            <a:ext cx="734400" cy="2983200"/>
          </a:xfrm>
          <a:prstGeom prst="rect">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92" name="Google Shape;92;g10a843d4835_1_101"/>
          <p:cNvSpPr txBox="1"/>
          <p:nvPr>
            <p:ph idx="1" type="body"/>
          </p:nvPr>
        </p:nvSpPr>
        <p:spPr>
          <a:xfrm>
            <a:off x="952467" y="731900"/>
            <a:ext cx="9294000" cy="53919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a:lvl1pPr>
            <a:lvl2pPr indent="-304800" lvl="1" marL="914400" algn="l">
              <a:lnSpc>
                <a:spcPct val="115000"/>
              </a:lnSpc>
              <a:spcBef>
                <a:spcPts val="2133"/>
              </a:spcBef>
              <a:spcAft>
                <a:spcPts val="0"/>
              </a:spcAft>
              <a:buSzPts val="1200"/>
              <a:buChar char="○"/>
              <a:defRPr/>
            </a:lvl2pPr>
            <a:lvl3pPr indent="-304800" lvl="2" marL="1371600" algn="l">
              <a:lnSpc>
                <a:spcPct val="115000"/>
              </a:lnSpc>
              <a:spcBef>
                <a:spcPts val="2133"/>
              </a:spcBef>
              <a:spcAft>
                <a:spcPts val="0"/>
              </a:spcAft>
              <a:buSzPts val="1200"/>
              <a:buChar char="■"/>
              <a:defRPr/>
            </a:lvl3pPr>
            <a:lvl4pPr indent="-304800" lvl="3" marL="1828800" algn="l">
              <a:lnSpc>
                <a:spcPct val="115000"/>
              </a:lnSpc>
              <a:spcBef>
                <a:spcPts val="2133"/>
              </a:spcBef>
              <a:spcAft>
                <a:spcPts val="0"/>
              </a:spcAft>
              <a:buSzPts val="1200"/>
              <a:buChar char="●"/>
              <a:defRPr/>
            </a:lvl4pPr>
            <a:lvl5pPr indent="-304800" lvl="4" marL="2286000" algn="l">
              <a:lnSpc>
                <a:spcPct val="115000"/>
              </a:lnSpc>
              <a:spcBef>
                <a:spcPts val="2133"/>
              </a:spcBef>
              <a:spcAft>
                <a:spcPts val="0"/>
              </a:spcAft>
              <a:buSzPts val="1200"/>
              <a:buChar char="○"/>
              <a:defRPr/>
            </a:lvl5pPr>
            <a:lvl6pPr indent="-304800" lvl="5" marL="2743200" algn="l">
              <a:lnSpc>
                <a:spcPct val="115000"/>
              </a:lnSpc>
              <a:spcBef>
                <a:spcPts val="2133"/>
              </a:spcBef>
              <a:spcAft>
                <a:spcPts val="0"/>
              </a:spcAft>
              <a:buSzPts val="1200"/>
              <a:buChar char="■"/>
              <a:defRPr/>
            </a:lvl6pPr>
            <a:lvl7pPr indent="-304800" lvl="6" marL="3200400" algn="l">
              <a:lnSpc>
                <a:spcPct val="115000"/>
              </a:lnSpc>
              <a:spcBef>
                <a:spcPts val="2133"/>
              </a:spcBef>
              <a:spcAft>
                <a:spcPts val="0"/>
              </a:spcAft>
              <a:buSzPts val="1200"/>
              <a:buChar char="●"/>
              <a:defRPr/>
            </a:lvl7pPr>
            <a:lvl8pPr indent="-304800" lvl="7" marL="3657600" algn="l">
              <a:lnSpc>
                <a:spcPct val="115000"/>
              </a:lnSpc>
              <a:spcBef>
                <a:spcPts val="2133"/>
              </a:spcBef>
              <a:spcAft>
                <a:spcPts val="0"/>
              </a:spcAft>
              <a:buSzPts val="1200"/>
              <a:buChar char="○"/>
              <a:defRPr/>
            </a:lvl8pPr>
            <a:lvl9pPr indent="-304800" lvl="8" marL="4114800" algn="l">
              <a:lnSpc>
                <a:spcPct val="115000"/>
              </a:lnSpc>
              <a:spcBef>
                <a:spcPts val="2133"/>
              </a:spcBef>
              <a:spcAft>
                <a:spcPts val="2133"/>
              </a:spcAft>
              <a:buSzPts val="1200"/>
              <a:buChar char="■"/>
              <a:defRPr/>
            </a:lvl9pPr>
          </a:lstStyle>
          <a:p/>
        </p:txBody>
      </p:sp>
      <p:sp>
        <p:nvSpPr>
          <p:cNvPr id="93" name="Google Shape;93;g10a843d4835_1_101"/>
          <p:cNvSpPr txBox="1"/>
          <p:nvPr>
            <p:ph idx="12" type="sldNum"/>
          </p:nvPr>
        </p:nvSpPr>
        <p:spPr>
          <a:xfrm>
            <a:off x="11460412" y="6333201"/>
            <a:ext cx="731700" cy="5247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33" u="none" cap="none" strike="noStrike">
                <a:solidFill>
                  <a:schemeClr val="dk1"/>
                </a:solidFill>
                <a:latin typeface="Catamaran Thin"/>
                <a:ea typeface="Catamaran Thin"/>
                <a:cs typeface="Catamaran Thin"/>
                <a:sym typeface="Catamaran Thin"/>
              </a:defRPr>
            </a:lvl1pPr>
            <a:lvl2pPr indent="0" lvl="1" marL="0" marR="0" algn="r">
              <a:lnSpc>
                <a:spcPct val="100000"/>
              </a:lnSpc>
              <a:spcBef>
                <a:spcPts val="0"/>
              </a:spcBef>
              <a:spcAft>
                <a:spcPts val="0"/>
              </a:spcAft>
              <a:buClr>
                <a:srgbClr val="000000"/>
              </a:buClr>
              <a:buSzPts val="1000"/>
              <a:buFont typeface="Arial"/>
              <a:buNone/>
              <a:defRPr b="0" i="0" sz="1333" u="none" cap="none" strike="noStrike">
                <a:solidFill>
                  <a:schemeClr val="dk1"/>
                </a:solidFill>
                <a:latin typeface="Catamaran Thin"/>
                <a:ea typeface="Catamaran Thin"/>
                <a:cs typeface="Catamaran Thin"/>
                <a:sym typeface="Catamaran Thin"/>
              </a:defRPr>
            </a:lvl2pPr>
            <a:lvl3pPr indent="0" lvl="2" marL="0" marR="0" algn="r">
              <a:lnSpc>
                <a:spcPct val="100000"/>
              </a:lnSpc>
              <a:spcBef>
                <a:spcPts val="0"/>
              </a:spcBef>
              <a:spcAft>
                <a:spcPts val="0"/>
              </a:spcAft>
              <a:buClr>
                <a:srgbClr val="000000"/>
              </a:buClr>
              <a:buSzPts val="1000"/>
              <a:buFont typeface="Arial"/>
              <a:buNone/>
              <a:defRPr b="0" i="0" sz="1333" u="none" cap="none" strike="noStrike">
                <a:solidFill>
                  <a:schemeClr val="dk1"/>
                </a:solidFill>
                <a:latin typeface="Catamaran Thin"/>
                <a:ea typeface="Catamaran Thin"/>
                <a:cs typeface="Catamaran Thin"/>
                <a:sym typeface="Catamaran Thin"/>
              </a:defRPr>
            </a:lvl3pPr>
            <a:lvl4pPr indent="0" lvl="3" marL="0" marR="0" algn="r">
              <a:lnSpc>
                <a:spcPct val="100000"/>
              </a:lnSpc>
              <a:spcBef>
                <a:spcPts val="0"/>
              </a:spcBef>
              <a:spcAft>
                <a:spcPts val="0"/>
              </a:spcAft>
              <a:buClr>
                <a:srgbClr val="000000"/>
              </a:buClr>
              <a:buSzPts val="1000"/>
              <a:buFont typeface="Arial"/>
              <a:buNone/>
              <a:defRPr b="0" i="0" sz="1333" u="none" cap="none" strike="noStrike">
                <a:solidFill>
                  <a:schemeClr val="dk1"/>
                </a:solidFill>
                <a:latin typeface="Catamaran Thin"/>
                <a:ea typeface="Catamaran Thin"/>
                <a:cs typeface="Catamaran Thin"/>
                <a:sym typeface="Catamaran Thin"/>
              </a:defRPr>
            </a:lvl4pPr>
            <a:lvl5pPr indent="0" lvl="4" marL="0" marR="0" algn="r">
              <a:lnSpc>
                <a:spcPct val="100000"/>
              </a:lnSpc>
              <a:spcBef>
                <a:spcPts val="0"/>
              </a:spcBef>
              <a:spcAft>
                <a:spcPts val="0"/>
              </a:spcAft>
              <a:buClr>
                <a:srgbClr val="000000"/>
              </a:buClr>
              <a:buSzPts val="1000"/>
              <a:buFont typeface="Arial"/>
              <a:buNone/>
              <a:defRPr b="0" i="0" sz="1333" u="none" cap="none" strike="noStrike">
                <a:solidFill>
                  <a:schemeClr val="dk1"/>
                </a:solidFill>
                <a:latin typeface="Catamaran Thin"/>
                <a:ea typeface="Catamaran Thin"/>
                <a:cs typeface="Catamaran Thin"/>
                <a:sym typeface="Catamaran Thin"/>
              </a:defRPr>
            </a:lvl5pPr>
            <a:lvl6pPr indent="0" lvl="5" marL="0" marR="0" algn="r">
              <a:lnSpc>
                <a:spcPct val="100000"/>
              </a:lnSpc>
              <a:spcBef>
                <a:spcPts val="0"/>
              </a:spcBef>
              <a:spcAft>
                <a:spcPts val="0"/>
              </a:spcAft>
              <a:buClr>
                <a:srgbClr val="000000"/>
              </a:buClr>
              <a:buSzPts val="1000"/>
              <a:buFont typeface="Arial"/>
              <a:buNone/>
              <a:defRPr b="0" i="0" sz="1333" u="none" cap="none" strike="noStrike">
                <a:solidFill>
                  <a:schemeClr val="dk1"/>
                </a:solidFill>
                <a:latin typeface="Catamaran Thin"/>
                <a:ea typeface="Catamaran Thin"/>
                <a:cs typeface="Catamaran Thin"/>
                <a:sym typeface="Catamaran Thin"/>
              </a:defRPr>
            </a:lvl6pPr>
            <a:lvl7pPr indent="0" lvl="6" marL="0" marR="0" algn="r">
              <a:lnSpc>
                <a:spcPct val="100000"/>
              </a:lnSpc>
              <a:spcBef>
                <a:spcPts val="0"/>
              </a:spcBef>
              <a:spcAft>
                <a:spcPts val="0"/>
              </a:spcAft>
              <a:buClr>
                <a:srgbClr val="000000"/>
              </a:buClr>
              <a:buSzPts val="1000"/>
              <a:buFont typeface="Arial"/>
              <a:buNone/>
              <a:defRPr b="0" i="0" sz="1333" u="none" cap="none" strike="noStrike">
                <a:solidFill>
                  <a:schemeClr val="dk1"/>
                </a:solidFill>
                <a:latin typeface="Catamaran Thin"/>
                <a:ea typeface="Catamaran Thin"/>
                <a:cs typeface="Catamaran Thin"/>
                <a:sym typeface="Catamaran Thin"/>
              </a:defRPr>
            </a:lvl7pPr>
            <a:lvl8pPr indent="0" lvl="7" marL="0" marR="0" algn="r">
              <a:lnSpc>
                <a:spcPct val="100000"/>
              </a:lnSpc>
              <a:spcBef>
                <a:spcPts val="0"/>
              </a:spcBef>
              <a:spcAft>
                <a:spcPts val="0"/>
              </a:spcAft>
              <a:buClr>
                <a:srgbClr val="000000"/>
              </a:buClr>
              <a:buSzPts val="1000"/>
              <a:buFont typeface="Arial"/>
              <a:buNone/>
              <a:defRPr b="0" i="0" sz="1333" u="none" cap="none" strike="noStrike">
                <a:solidFill>
                  <a:schemeClr val="dk1"/>
                </a:solidFill>
                <a:latin typeface="Catamaran Thin"/>
                <a:ea typeface="Catamaran Thin"/>
                <a:cs typeface="Catamaran Thin"/>
                <a:sym typeface="Catamaran Thin"/>
              </a:defRPr>
            </a:lvl8pPr>
            <a:lvl9pPr indent="0" lvl="8" marL="0" marR="0" algn="r">
              <a:lnSpc>
                <a:spcPct val="100000"/>
              </a:lnSpc>
              <a:spcBef>
                <a:spcPts val="0"/>
              </a:spcBef>
              <a:spcAft>
                <a:spcPts val="0"/>
              </a:spcAft>
              <a:buClr>
                <a:srgbClr val="000000"/>
              </a:buClr>
              <a:buSzPts val="1000"/>
              <a:buFont typeface="Arial"/>
              <a:buNone/>
              <a:defRPr b="0" i="0" sz="1333" u="none" cap="none" strike="noStrike">
                <a:solidFill>
                  <a:schemeClr val="dk1"/>
                </a:solidFill>
                <a:latin typeface="Catamaran Thin"/>
                <a:ea typeface="Catamaran Thin"/>
                <a:cs typeface="Catamaran Thin"/>
                <a:sym typeface="Catamaran Th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aption">
    <p:spTree>
      <p:nvGrpSpPr>
        <p:cNvPr id="94" name="Shape 94"/>
        <p:cNvGrpSpPr/>
        <p:nvPr/>
      </p:nvGrpSpPr>
      <p:grpSpPr>
        <a:xfrm>
          <a:off x="0" y="0"/>
          <a:ext cx="0" cy="0"/>
          <a:chOff x="0" y="0"/>
          <a:chExt cx="0" cy="0"/>
        </a:xfrm>
      </p:grpSpPr>
      <p:sp>
        <p:nvSpPr>
          <p:cNvPr id="95" name="Google Shape;95;g10ce6d94885_0_97"/>
          <p:cNvSpPr txBox="1"/>
          <p:nvPr>
            <p:ph idx="1" type="body"/>
          </p:nvPr>
        </p:nvSpPr>
        <p:spPr>
          <a:xfrm>
            <a:off x="415600" y="5640764"/>
            <a:ext cx="7998300" cy="806700"/>
          </a:xfrm>
          <a:prstGeom prst="rect">
            <a:avLst/>
          </a:prstGeom>
          <a:noFill/>
          <a:ln>
            <a:noFill/>
          </a:ln>
        </p:spPr>
        <p:txBody>
          <a:bodyPr anchorCtr="0" anchor="ctr" bIns="91425" lIns="91425" spcFirstLastPara="1" rIns="91425" wrap="square" tIns="91425">
            <a:noAutofit/>
          </a:bodyPr>
          <a:lstStyle>
            <a:lvl1pPr indent="-228600" lvl="0" marL="457200" marR="0" rtl="0" algn="l">
              <a:lnSpc>
                <a:spcPct val="100000"/>
              </a:lnSpc>
              <a:spcBef>
                <a:spcPts val="0"/>
              </a:spcBef>
              <a:spcAft>
                <a:spcPts val="0"/>
              </a:spcAft>
              <a:buClr>
                <a:schemeClr val="dk2"/>
              </a:buClr>
              <a:buSzPts val="1800"/>
              <a:buFont typeface="Arial"/>
              <a:buNone/>
              <a:defRPr b="0" i="0" sz="2160" u="none" cap="none" strike="noStrike">
                <a:solidFill>
                  <a:schemeClr val="dk2"/>
                </a:solidFill>
                <a:latin typeface="Arial"/>
                <a:ea typeface="Arial"/>
                <a:cs typeface="Arial"/>
                <a:sym typeface="Arial"/>
              </a:defRPr>
            </a:lvl1pPr>
            <a:lvl2pPr indent="-228600" lvl="1" marL="914400" marR="0" rtl="0" algn="l">
              <a:lnSpc>
                <a:spcPct val="115000"/>
              </a:lnSpc>
              <a:spcBef>
                <a:spcPts val="0"/>
              </a:spcBef>
              <a:spcAft>
                <a:spcPts val="0"/>
              </a:spcAft>
              <a:buClr>
                <a:schemeClr val="dk2"/>
              </a:buClr>
              <a:buSzPts val="1400"/>
              <a:buFont typeface="Arial"/>
              <a:buNone/>
              <a:defRPr b="0" i="0" sz="1679" u="none" cap="none" strike="noStrike">
                <a:solidFill>
                  <a:schemeClr val="dk2"/>
                </a:solidFill>
                <a:latin typeface="Arial"/>
                <a:ea typeface="Arial"/>
                <a:cs typeface="Arial"/>
                <a:sym typeface="Arial"/>
              </a:defRPr>
            </a:lvl2pPr>
            <a:lvl3pPr indent="-228600" lvl="2" marL="1371600" marR="0" rtl="0" algn="l">
              <a:lnSpc>
                <a:spcPct val="115000"/>
              </a:lnSpc>
              <a:spcBef>
                <a:spcPts val="1920"/>
              </a:spcBef>
              <a:spcAft>
                <a:spcPts val="0"/>
              </a:spcAft>
              <a:buClr>
                <a:schemeClr val="dk2"/>
              </a:buClr>
              <a:buSzPts val="1400"/>
              <a:buFont typeface="Arial"/>
              <a:buNone/>
              <a:defRPr b="0" i="0" sz="1679" u="none" cap="none" strike="noStrike">
                <a:solidFill>
                  <a:schemeClr val="dk2"/>
                </a:solidFill>
                <a:latin typeface="Arial"/>
                <a:ea typeface="Arial"/>
                <a:cs typeface="Arial"/>
                <a:sym typeface="Arial"/>
              </a:defRPr>
            </a:lvl3pPr>
            <a:lvl4pPr indent="-228600" lvl="3" marL="1828800" marR="0" rtl="0" algn="l">
              <a:lnSpc>
                <a:spcPct val="115000"/>
              </a:lnSpc>
              <a:spcBef>
                <a:spcPts val="1920"/>
              </a:spcBef>
              <a:spcAft>
                <a:spcPts val="0"/>
              </a:spcAft>
              <a:buClr>
                <a:schemeClr val="dk2"/>
              </a:buClr>
              <a:buSzPts val="1400"/>
              <a:buFont typeface="Arial"/>
              <a:buNone/>
              <a:defRPr b="0" i="0" sz="1679" u="none" cap="none" strike="noStrike">
                <a:solidFill>
                  <a:schemeClr val="dk2"/>
                </a:solidFill>
                <a:latin typeface="Arial"/>
                <a:ea typeface="Arial"/>
                <a:cs typeface="Arial"/>
                <a:sym typeface="Arial"/>
              </a:defRPr>
            </a:lvl4pPr>
            <a:lvl5pPr indent="-228600" lvl="4" marL="2286000" marR="0" rtl="0" algn="l">
              <a:lnSpc>
                <a:spcPct val="115000"/>
              </a:lnSpc>
              <a:spcBef>
                <a:spcPts val="1920"/>
              </a:spcBef>
              <a:spcAft>
                <a:spcPts val="0"/>
              </a:spcAft>
              <a:buClr>
                <a:schemeClr val="dk2"/>
              </a:buClr>
              <a:buSzPts val="1400"/>
              <a:buFont typeface="Arial"/>
              <a:buNone/>
              <a:defRPr b="0" i="0" sz="1679" u="none" cap="none" strike="noStrike">
                <a:solidFill>
                  <a:schemeClr val="dk2"/>
                </a:solidFill>
                <a:latin typeface="Arial"/>
                <a:ea typeface="Arial"/>
                <a:cs typeface="Arial"/>
                <a:sym typeface="Arial"/>
              </a:defRPr>
            </a:lvl5pPr>
            <a:lvl6pPr indent="-228600" lvl="5" marL="2743200" marR="0" rtl="0" algn="l">
              <a:lnSpc>
                <a:spcPct val="115000"/>
              </a:lnSpc>
              <a:spcBef>
                <a:spcPts val="1920"/>
              </a:spcBef>
              <a:spcAft>
                <a:spcPts val="0"/>
              </a:spcAft>
              <a:buClr>
                <a:schemeClr val="dk2"/>
              </a:buClr>
              <a:buSzPts val="1400"/>
              <a:buFont typeface="Arial"/>
              <a:buNone/>
              <a:defRPr b="0" i="0" sz="1679" u="none" cap="none" strike="noStrike">
                <a:solidFill>
                  <a:schemeClr val="dk2"/>
                </a:solidFill>
                <a:latin typeface="Arial"/>
                <a:ea typeface="Arial"/>
                <a:cs typeface="Arial"/>
                <a:sym typeface="Arial"/>
              </a:defRPr>
            </a:lvl6pPr>
            <a:lvl7pPr indent="-228600" lvl="6" marL="3200400" marR="0" rtl="0" algn="l">
              <a:lnSpc>
                <a:spcPct val="115000"/>
              </a:lnSpc>
              <a:spcBef>
                <a:spcPts val="1920"/>
              </a:spcBef>
              <a:spcAft>
                <a:spcPts val="0"/>
              </a:spcAft>
              <a:buClr>
                <a:schemeClr val="dk2"/>
              </a:buClr>
              <a:buSzPts val="1400"/>
              <a:buFont typeface="Arial"/>
              <a:buNone/>
              <a:defRPr b="0" i="0" sz="1679" u="none" cap="none" strike="noStrike">
                <a:solidFill>
                  <a:schemeClr val="dk2"/>
                </a:solidFill>
                <a:latin typeface="Arial"/>
                <a:ea typeface="Arial"/>
                <a:cs typeface="Arial"/>
                <a:sym typeface="Arial"/>
              </a:defRPr>
            </a:lvl7pPr>
            <a:lvl8pPr indent="-228600" lvl="7" marL="3657600" marR="0" rtl="0" algn="l">
              <a:lnSpc>
                <a:spcPct val="115000"/>
              </a:lnSpc>
              <a:spcBef>
                <a:spcPts val="1920"/>
              </a:spcBef>
              <a:spcAft>
                <a:spcPts val="0"/>
              </a:spcAft>
              <a:buClr>
                <a:schemeClr val="dk2"/>
              </a:buClr>
              <a:buSzPts val="1400"/>
              <a:buFont typeface="Arial"/>
              <a:buNone/>
              <a:defRPr b="0" i="0" sz="1679" u="none" cap="none" strike="noStrike">
                <a:solidFill>
                  <a:schemeClr val="dk2"/>
                </a:solidFill>
                <a:latin typeface="Arial"/>
                <a:ea typeface="Arial"/>
                <a:cs typeface="Arial"/>
                <a:sym typeface="Arial"/>
              </a:defRPr>
            </a:lvl8pPr>
            <a:lvl9pPr indent="-228600" lvl="8" marL="4114800" marR="0" rtl="0" algn="l">
              <a:lnSpc>
                <a:spcPct val="115000"/>
              </a:lnSpc>
              <a:spcBef>
                <a:spcPts val="1920"/>
              </a:spcBef>
              <a:spcAft>
                <a:spcPts val="1920"/>
              </a:spcAft>
              <a:buClr>
                <a:schemeClr val="dk2"/>
              </a:buClr>
              <a:buSzPts val="1400"/>
              <a:buFont typeface="Arial"/>
              <a:buNone/>
              <a:defRPr b="0" i="0" sz="1679" u="none" cap="none" strike="noStrike">
                <a:solidFill>
                  <a:schemeClr val="dk2"/>
                </a:solidFill>
                <a:latin typeface="Arial"/>
                <a:ea typeface="Arial"/>
                <a:cs typeface="Arial"/>
                <a:sym typeface="Arial"/>
              </a:defRPr>
            </a:lvl9pPr>
          </a:lstStyle>
          <a:p/>
        </p:txBody>
      </p:sp>
      <p:sp>
        <p:nvSpPr>
          <p:cNvPr id="96" name="Google Shape;96;g10ce6d94885_0_97"/>
          <p:cNvSpPr txBox="1"/>
          <p:nvPr>
            <p:ph idx="12" type="sldNum"/>
          </p:nvPr>
        </p:nvSpPr>
        <p:spPr>
          <a:xfrm>
            <a:off x="11296610" y="6217621"/>
            <a:ext cx="731700" cy="525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350"/>
              <a:buFont typeface="Arial"/>
              <a:buNone/>
              <a:defRPr b="0" i="0" sz="1679"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350"/>
              <a:buFont typeface="Arial"/>
              <a:buNone/>
              <a:defRPr b="0" i="0" sz="1679"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350"/>
              <a:buFont typeface="Arial"/>
              <a:buNone/>
              <a:defRPr b="0" i="0" sz="1679"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350"/>
              <a:buFont typeface="Arial"/>
              <a:buNone/>
              <a:defRPr b="0" i="0" sz="1679"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350"/>
              <a:buFont typeface="Arial"/>
              <a:buNone/>
              <a:defRPr b="0" i="0" sz="1679"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350"/>
              <a:buFont typeface="Arial"/>
              <a:buNone/>
              <a:defRPr b="0" i="0" sz="1679"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350"/>
              <a:buFont typeface="Arial"/>
              <a:buNone/>
              <a:defRPr b="0" i="0" sz="1679"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350"/>
              <a:buFont typeface="Arial"/>
              <a:buNone/>
              <a:defRPr b="0" i="0" sz="1679"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350"/>
              <a:buFont typeface="Arial"/>
              <a:buNone/>
              <a:defRPr b="0" i="0" sz="1679"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100" name="Shape 10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g10b7bc935f0_0_1904"/>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21" name="Google Shape;21;g10b7bc935f0_0_1904"/>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22" name="Google Shape;22;g10b7bc935f0_0_190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1" name="Shape 101"/>
        <p:cNvGrpSpPr/>
        <p:nvPr/>
      </p:nvGrpSpPr>
      <p:grpSpPr>
        <a:xfrm>
          <a:off x="0" y="0"/>
          <a:ext cx="0" cy="0"/>
          <a:chOff x="0" y="0"/>
          <a:chExt cx="0" cy="0"/>
        </a:xfrm>
      </p:grpSpPr>
      <p:sp>
        <p:nvSpPr>
          <p:cNvPr id="102" name="Google Shape;102;g10a843d4835_1_20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g10a843d4835_1_20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g10a843d4835_1_20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5" name="Google Shape;105;g10a843d4835_1_20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6" name="Google Shape;106;g10a843d4835_1_20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3B4954"/>
        </a:solidFill>
      </p:bgPr>
    </p:bg>
    <p:spTree>
      <p:nvGrpSpPr>
        <p:cNvPr id="107" name="Shape 107"/>
        <p:cNvGrpSpPr/>
        <p:nvPr/>
      </p:nvGrpSpPr>
      <p:grpSpPr>
        <a:xfrm>
          <a:off x="0" y="0"/>
          <a:ext cx="0" cy="0"/>
          <a:chOff x="0" y="0"/>
          <a:chExt cx="0" cy="0"/>
        </a:xfrm>
      </p:grpSpPr>
      <p:sp>
        <p:nvSpPr>
          <p:cNvPr id="108" name="Google Shape;108;g108c6e985fb_1_141"/>
          <p:cNvSpPr txBox="1"/>
          <p:nvPr>
            <p:ph type="ctrTitle"/>
          </p:nvPr>
        </p:nvSpPr>
        <p:spPr>
          <a:xfrm>
            <a:off x="6228467" y="1283567"/>
            <a:ext cx="4895100" cy="2554500"/>
          </a:xfrm>
          <a:prstGeom prst="rect">
            <a:avLst/>
          </a:prstGeom>
          <a:noFill/>
          <a:ln>
            <a:noFill/>
          </a:ln>
        </p:spPr>
        <p:txBody>
          <a:bodyPr anchorCtr="0" anchor="b" bIns="121900" lIns="121900" spcFirstLastPara="1" rIns="121900" wrap="square" tIns="121900">
            <a:noAutofit/>
          </a:bodyPr>
          <a:lstStyle>
            <a:lvl1pPr lvl="0" algn="r">
              <a:lnSpc>
                <a:spcPct val="100000"/>
              </a:lnSpc>
              <a:spcBef>
                <a:spcPts val="0"/>
              </a:spcBef>
              <a:spcAft>
                <a:spcPts val="0"/>
              </a:spcAft>
              <a:buClr>
                <a:srgbClr val="F5E2CF"/>
              </a:buClr>
              <a:buSzPts val="6900"/>
              <a:buNone/>
              <a:defRPr sz="6900">
                <a:solidFill>
                  <a:srgbClr val="F5E2CF"/>
                </a:solidFill>
                <a:latin typeface="Lexend Exa"/>
                <a:ea typeface="Lexend Exa"/>
                <a:cs typeface="Lexend Exa"/>
                <a:sym typeface="Lexend Exa"/>
              </a:defRPr>
            </a:lvl1pPr>
            <a:lvl2pPr lvl="1" algn="ctr">
              <a:lnSpc>
                <a:spcPct val="100000"/>
              </a:lnSpc>
              <a:spcBef>
                <a:spcPts val="0"/>
              </a:spcBef>
              <a:spcAft>
                <a:spcPts val="0"/>
              </a:spcAft>
              <a:buClr>
                <a:srgbClr val="F5E2CF"/>
              </a:buClr>
              <a:buSzPts val="6900"/>
              <a:buNone/>
              <a:defRPr sz="6900">
                <a:solidFill>
                  <a:srgbClr val="F5E2CF"/>
                </a:solidFill>
              </a:defRPr>
            </a:lvl2pPr>
            <a:lvl3pPr lvl="2" algn="ctr">
              <a:lnSpc>
                <a:spcPct val="100000"/>
              </a:lnSpc>
              <a:spcBef>
                <a:spcPts val="0"/>
              </a:spcBef>
              <a:spcAft>
                <a:spcPts val="0"/>
              </a:spcAft>
              <a:buClr>
                <a:srgbClr val="F5E2CF"/>
              </a:buClr>
              <a:buSzPts val="6900"/>
              <a:buNone/>
              <a:defRPr sz="6900">
                <a:solidFill>
                  <a:srgbClr val="F5E2CF"/>
                </a:solidFill>
              </a:defRPr>
            </a:lvl3pPr>
            <a:lvl4pPr lvl="3" algn="ctr">
              <a:lnSpc>
                <a:spcPct val="100000"/>
              </a:lnSpc>
              <a:spcBef>
                <a:spcPts val="0"/>
              </a:spcBef>
              <a:spcAft>
                <a:spcPts val="0"/>
              </a:spcAft>
              <a:buClr>
                <a:srgbClr val="F5E2CF"/>
              </a:buClr>
              <a:buSzPts val="6900"/>
              <a:buNone/>
              <a:defRPr sz="6900">
                <a:solidFill>
                  <a:srgbClr val="F5E2CF"/>
                </a:solidFill>
              </a:defRPr>
            </a:lvl4pPr>
            <a:lvl5pPr lvl="4" algn="ctr">
              <a:lnSpc>
                <a:spcPct val="100000"/>
              </a:lnSpc>
              <a:spcBef>
                <a:spcPts val="0"/>
              </a:spcBef>
              <a:spcAft>
                <a:spcPts val="0"/>
              </a:spcAft>
              <a:buClr>
                <a:srgbClr val="F5E2CF"/>
              </a:buClr>
              <a:buSzPts val="6900"/>
              <a:buNone/>
              <a:defRPr sz="6900">
                <a:solidFill>
                  <a:srgbClr val="F5E2CF"/>
                </a:solidFill>
              </a:defRPr>
            </a:lvl5pPr>
            <a:lvl6pPr lvl="5" algn="ctr">
              <a:lnSpc>
                <a:spcPct val="100000"/>
              </a:lnSpc>
              <a:spcBef>
                <a:spcPts val="0"/>
              </a:spcBef>
              <a:spcAft>
                <a:spcPts val="0"/>
              </a:spcAft>
              <a:buClr>
                <a:srgbClr val="F5E2CF"/>
              </a:buClr>
              <a:buSzPts val="6900"/>
              <a:buNone/>
              <a:defRPr sz="6900">
                <a:solidFill>
                  <a:srgbClr val="F5E2CF"/>
                </a:solidFill>
              </a:defRPr>
            </a:lvl6pPr>
            <a:lvl7pPr lvl="6" algn="ctr">
              <a:lnSpc>
                <a:spcPct val="100000"/>
              </a:lnSpc>
              <a:spcBef>
                <a:spcPts val="0"/>
              </a:spcBef>
              <a:spcAft>
                <a:spcPts val="0"/>
              </a:spcAft>
              <a:buClr>
                <a:srgbClr val="F5E2CF"/>
              </a:buClr>
              <a:buSzPts val="6900"/>
              <a:buNone/>
              <a:defRPr sz="6900">
                <a:solidFill>
                  <a:srgbClr val="F5E2CF"/>
                </a:solidFill>
              </a:defRPr>
            </a:lvl7pPr>
            <a:lvl8pPr lvl="7" algn="ctr">
              <a:lnSpc>
                <a:spcPct val="100000"/>
              </a:lnSpc>
              <a:spcBef>
                <a:spcPts val="0"/>
              </a:spcBef>
              <a:spcAft>
                <a:spcPts val="0"/>
              </a:spcAft>
              <a:buClr>
                <a:srgbClr val="F5E2CF"/>
              </a:buClr>
              <a:buSzPts val="6900"/>
              <a:buNone/>
              <a:defRPr sz="6900">
                <a:solidFill>
                  <a:srgbClr val="F5E2CF"/>
                </a:solidFill>
              </a:defRPr>
            </a:lvl8pPr>
            <a:lvl9pPr lvl="8" algn="ctr">
              <a:lnSpc>
                <a:spcPct val="100000"/>
              </a:lnSpc>
              <a:spcBef>
                <a:spcPts val="0"/>
              </a:spcBef>
              <a:spcAft>
                <a:spcPts val="0"/>
              </a:spcAft>
              <a:buClr>
                <a:srgbClr val="F5E2CF"/>
              </a:buClr>
              <a:buSzPts val="6900"/>
              <a:buNone/>
              <a:defRPr sz="6900">
                <a:solidFill>
                  <a:srgbClr val="F5E2CF"/>
                </a:solidFill>
              </a:defRPr>
            </a:lvl9pPr>
          </a:lstStyle>
          <a:p/>
        </p:txBody>
      </p:sp>
      <p:sp>
        <p:nvSpPr>
          <p:cNvPr id="109" name="Google Shape;109;g108c6e985fb_1_141"/>
          <p:cNvSpPr txBox="1"/>
          <p:nvPr>
            <p:ph idx="1" type="subTitle"/>
          </p:nvPr>
        </p:nvSpPr>
        <p:spPr>
          <a:xfrm>
            <a:off x="6868667" y="4122117"/>
            <a:ext cx="4097700" cy="1056900"/>
          </a:xfrm>
          <a:prstGeom prst="rect">
            <a:avLst/>
          </a:prstGeom>
          <a:noFill/>
          <a:ln>
            <a:noFill/>
          </a:ln>
        </p:spPr>
        <p:txBody>
          <a:bodyPr anchorCtr="0" anchor="ctr" bIns="121900" lIns="121900" spcFirstLastPara="1" rIns="121900" wrap="square" tIns="121900">
            <a:noAutofit/>
          </a:bodyPr>
          <a:lstStyle>
            <a:lvl1pPr lvl="0" algn="r">
              <a:lnSpc>
                <a:spcPct val="100000"/>
              </a:lnSpc>
              <a:spcBef>
                <a:spcPts val="0"/>
              </a:spcBef>
              <a:spcAft>
                <a:spcPts val="0"/>
              </a:spcAft>
              <a:buClr>
                <a:srgbClr val="F5E2CF"/>
              </a:buClr>
              <a:buSzPts val="3700"/>
              <a:buNone/>
              <a:defRPr sz="2700">
                <a:solidFill>
                  <a:srgbClr val="F5E2CF"/>
                </a:solidFill>
                <a:latin typeface="Hind Siliguri"/>
                <a:ea typeface="Hind Siliguri"/>
                <a:cs typeface="Hind Siliguri"/>
                <a:sym typeface="Hind Siliguri"/>
              </a:defRPr>
            </a:lvl1pPr>
            <a:lvl2pPr lvl="1" algn="ctr">
              <a:lnSpc>
                <a:spcPct val="100000"/>
              </a:lnSpc>
              <a:spcBef>
                <a:spcPts val="0"/>
              </a:spcBef>
              <a:spcAft>
                <a:spcPts val="0"/>
              </a:spcAft>
              <a:buClr>
                <a:srgbClr val="F5E2CF"/>
              </a:buClr>
              <a:buSzPts val="3700"/>
              <a:buNone/>
              <a:defRPr sz="3700">
                <a:solidFill>
                  <a:srgbClr val="F5E2CF"/>
                </a:solidFill>
              </a:defRPr>
            </a:lvl2pPr>
            <a:lvl3pPr lvl="2" algn="ctr">
              <a:lnSpc>
                <a:spcPct val="100000"/>
              </a:lnSpc>
              <a:spcBef>
                <a:spcPts val="0"/>
              </a:spcBef>
              <a:spcAft>
                <a:spcPts val="0"/>
              </a:spcAft>
              <a:buClr>
                <a:srgbClr val="F5E2CF"/>
              </a:buClr>
              <a:buSzPts val="3700"/>
              <a:buNone/>
              <a:defRPr sz="3700">
                <a:solidFill>
                  <a:srgbClr val="F5E2CF"/>
                </a:solidFill>
              </a:defRPr>
            </a:lvl3pPr>
            <a:lvl4pPr lvl="3" algn="ctr">
              <a:lnSpc>
                <a:spcPct val="100000"/>
              </a:lnSpc>
              <a:spcBef>
                <a:spcPts val="0"/>
              </a:spcBef>
              <a:spcAft>
                <a:spcPts val="0"/>
              </a:spcAft>
              <a:buClr>
                <a:srgbClr val="F5E2CF"/>
              </a:buClr>
              <a:buSzPts val="3700"/>
              <a:buNone/>
              <a:defRPr sz="3700">
                <a:solidFill>
                  <a:srgbClr val="F5E2CF"/>
                </a:solidFill>
              </a:defRPr>
            </a:lvl4pPr>
            <a:lvl5pPr lvl="4" algn="ctr">
              <a:lnSpc>
                <a:spcPct val="100000"/>
              </a:lnSpc>
              <a:spcBef>
                <a:spcPts val="0"/>
              </a:spcBef>
              <a:spcAft>
                <a:spcPts val="0"/>
              </a:spcAft>
              <a:buClr>
                <a:srgbClr val="F5E2CF"/>
              </a:buClr>
              <a:buSzPts val="3700"/>
              <a:buNone/>
              <a:defRPr sz="3700">
                <a:solidFill>
                  <a:srgbClr val="F5E2CF"/>
                </a:solidFill>
              </a:defRPr>
            </a:lvl5pPr>
            <a:lvl6pPr lvl="5" algn="ctr">
              <a:lnSpc>
                <a:spcPct val="100000"/>
              </a:lnSpc>
              <a:spcBef>
                <a:spcPts val="0"/>
              </a:spcBef>
              <a:spcAft>
                <a:spcPts val="0"/>
              </a:spcAft>
              <a:buClr>
                <a:srgbClr val="F5E2CF"/>
              </a:buClr>
              <a:buSzPts val="3700"/>
              <a:buNone/>
              <a:defRPr sz="3700">
                <a:solidFill>
                  <a:srgbClr val="F5E2CF"/>
                </a:solidFill>
              </a:defRPr>
            </a:lvl6pPr>
            <a:lvl7pPr lvl="6" algn="ctr">
              <a:lnSpc>
                <a:spcPct val="100000"/>
              </a:lnSpc>
              <a:spcBef>
                <a:spcPts val="0"/>
              </a:spcBef>
              <a:spcAft>
                <a:spcPts val="0"/>
              </a:spcAft>
              <a:buClr>
                <a:srgbClr val="F5E2CF"/>
              </a:buClr>
              <a:buSzPts val="3700"/>
              <a:buNone/>
              <a:defRPr sz="3700">
                <a:solidFill>
                  <a:srgbClr val="F5E2CF"/>
                </a:solidFill>
              </a:defRPr>
            </a:lvl7pPr>
            <a:lvl8pPr lvl="7" algn="ctr">
              <a:lnSpc>
                <a:spcPct val="100000"/>
              </a:lnSpc>
              <a:spcBef>
                <a:spcPts val="0"/>
              </a:spcBef>
              <a:spcAft>
                <a:spcPts val="0"/>
              </a:spcAft>
              <a:buClr>
                <a:srgbClr val="F5E2CF"/>
              </a:buClr>
              <a:buSzPts val="3700"/>
              <a:buNone/>
              <a:defRPr sz="3700">
                <a:solidFill>
                  <a:srgbClr val="F5E2CF"/>
                </a:solidFill>
              </a:defRPr>
            </a:lvl8pPr>
            <a:lvl9pPr lvl="8" algn="ctr">
              <a:lnSpc>
                <a:spcPct val="100000"/>
              </a:lnSpc>
              <a:spcBef>
                <a:spcPts val="0"/>
              </a:spcBef>
              <a:spcAft>
                <a:spcPts val="0"/>
              </a:spcAft>
              <a:buClr>
                <a:srgbClr val="F5E2CF"/>
              </a:buClr>
              <a:buSzPts val="3700"/>
              <a:buNone/>
              <a:defRPr sz="3700">
                <a:solidFill>
                  <a:srgbClr val="F5E2CF"/>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0" name="Shape 110"/>
        <p:cNvGrpSpPr/>
        <p:nvPr/>
      </p:nvGrpSpPr>
      <p:grpSpPr>
        <a:xfrm>
          <a:off x="0" y="0"/>
          <a:ext cx="0" cy="0"/>
          <a:chOff x="0" y="0"/>
          <a:chExt cx="0" cy="0"/>
        </a:xfrm>
      </p:grpSpPr>
      <p:sp>
        <p:nvSpPr>
          <p:cNvPr id="111" name="Google Shape;111;g108c6e985fb_1_145"/>
          <p:cNvSpPr txBox="1"/>
          <p:nvPr>
            <p:ph type="title"/>
          </p:nvPr>
        </p:nvSpPr>
        <p:spPr>
          <a:xfrm>
            <a:off x="960000" y="515000"/>
            <a:ext cx="102720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12" name="Google Shape;112;g108c6e985fb_1_145"/>
          <p:cNvSpPr txBox="1"/>
          <p:nvPr>
            <p:ph idx="1" type="body"/>
          </p:nvPr>
        </p:nvSpPr>
        <p:spPr>
          <a:xfrm>
            <a:off x="960000" y="1536633"/>
            <a:ext cx="10272000" cy="4555200"/>
          </a:xfrm>
          <a:prstGeom prst="rect">
            <a:avLst/>
          </a:prstGeom>
          <a:noFill/>
          <a:ln>
            <a:noFill/>
          </a:ln>
        </p:spPr>
        <p:txBody>
          <a:bodyPr anchorCtr="0" anchor="ctr" bIns="121900" lIns="121900" spcFirstLastPara="1" rIns="121900" wrap="square" tIns="121900">
            <a:noAutofit/>
          </a:bodyPr>
          <a:lstStyle>
            <a:lvl1pPr indent="-361950" lvl="0" marL="457200" algn="l">
              <a:lnSpc>
                <a:spcPct val="100000"/>
              </a:lnSpc>
              <a:spcBef>
                <a:spcPts val="0"/>
              </a:spcBef>
              <a:spcAft>
                <a:spcPts val="0"/>
              </a:spcAft>
              <a:buSzPts val="2100"/>
              <a:buChar char="●"/>
              <a:defRPr/>
            </a:lvl1pPr>
            <a:lvl2pPr indent="-361950" lvl="1" marL="914400" algn="l">
              <a:lnSpc>
                <a:spcPct val="100000"/>
              </a:lnSpc>
              <a:spcBef>
                <a:spcPts val="0"/>
              </a:spcBef>
              <a:spcAft>
                <a:spcPts val="0"/>
              </a:spcAft>
              <a:buSzPts val="2100"/>
              <a:buChar char="○"/>
              <a:defRPr/>
            </a:lvl2pPr>
            <a:lvl3pPr indent="-361950" lvl="2" marL="1371600" algn="l">
              <a:lnSpc>
                <a:spcPct val="100000"/>
              </a:lnSpc>
              <a:spcBef>
                <a:spcPts val="0"/>
              </a:spcBef>
              <a:spcAft>
                <a:spcPts val="0"/>
              </a:spcAft>
              <a:buSzPts val="2100"/>
              <a:buChar char="■"/>
              <a:defRPr/>
            </a:lvl3pPr>
            <a:lvl4pPr indent="-361950" lvl="3" marL="1828800" algn="l">
              <a:lnSpc>
                <a:spcPct val="100000"/>
              </a:lnSpc>
              <a:spcBef>
                <a:spcPts val="0"/>
              </a:spcBef>
              <a:spcAft>
                <a:spcPts val="0"/>
              </a:spcAft>
              <a:buSzPts val="2100"/>
              <a:buChar char="●"/>
              <a:defRPr/>
            </a:lvl4pPr>
            <a:lvl5pPr indent="-361950" lvl="4" marL="2286000" algn="l">
              <a:lnSpc>
                <a:spcPct val="100000"/>
              </a:lnSpc>
              <a:spcBef>
                <a:spcPts val="0"/>
              </a:spcBef>
              <a:spcAft>
                <a:spcPts val="0"/>
              </a:spcAft>
              <a:buSzPts val="2100"/>
              <a:buChar char="○"/>
              <a:defRPr/>
            </a:lvl5pPr>
            <a:lvl6pPr indent="-361950" lvl="5" marL="2743200" algn="l">
              <a:lnSpc>
                <a:spcPct val="100000"/>
              </a:lnSpc>
              <a:spcBef>
                <a:spcPts val="0"/>
              </a:spcBef>
              <a:spcAft>
                <a:spcPts val="0"/>
              </a:spcAft>
              <a:buSzPts val="2100"/>
              <a:buChar char="■"/>
              <a:defRPr/>
            </a:lvl6pPr>
            <a:lvl7pPr indent="-361950" lvl="6" marL="3200400" algn="l">
              <a:lnSpc>
                <a:spcPct val="100000"/>
              </a:lnSpc>
              <a:spcBef>
                <a:spcPts val="0"/>
              </a:spcBef>
              <a:spcAft>
                <a:spcPts val="0"/>
              </a:spcAft>
              <a:buSzPts val="2100"/>
              <a:buChar char="●"/>
              <a:defRPr/>
            </a:lvl7pPr>
            <a:lvl8pPr indent="-361950" lvl="7" marL="3657600" algn="l">
              <a:lnSpc>
                <a:spcPct val="100000"/>
              </a:lnSpc>
              <a:spcBef>
                <a:spcPts val="0"/>
              </a:spcBef>
              <a:spcAft>
                <a:spcPts val="0"/>
              </a:spcAft>
              <a:buSzPts val="2100"/>
              <a:buChar char="○"/>
              <a:defRPr/>
            </a:lvl8pPr>
            <a:lvl9pPr indent="-361950" lvl="8" marL="4114800" algn="l">
              <a:lnSpc>
                <a:spcPct val="100000"/>
              </a:lnSpc>
              <a:spcBef>
                <a:spcPts val="0"/>
              </a:spcBef>
              <a:spcAft>
                <a:spcPts val="0"/>
              </a:spcAft>
              <a:buSzPts val="21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1_Title and body">
    <p:spTree>
      <p:nvGrpSpPr>
        <p:cNvPr id="113" name="Shape 113"/>
        <p:cNvGrpSpPr/>
        <p:nvPr/>
      </p:nvGrpSpPr>
      <p:grpSpPr>
        <a:xfrm>
          <a:off x="0" y="0"/>
          <a:ext cx="0" cy="0"/>
          <a:chOff x="0" y="0"/>
          <a:chExt cx="0" cy="0"/>
        </a:xfrm>
      </p:grpSpPr>
      <p:sp>
        <p:nvSpPr>
          <p:cNvPr id="114" name="Google Shape;114;g108c6e985fb_1_148"/>
          <p:cNvSpPr txBox="1"/>
          <p:nvPr>
            <p:ph type="title"/>
          </p:nvPr>
        </p:nvSpPr>
        <p:spPr>
          <a:xfrm>
            <a:off x="960000" y="515000"/>
            <a:ext cx="102720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15" name="Google Shape;115;g108c6e985fb_1_148"/>
          <p:cNvSpPr txBox="1"/>
          <p:nvPr>
            <p:ph idx="1" type="body"/>
          </p:nvPr>
        </p:nvSpPr>
        <p:spPr>
          <a:xfrm>
            <a:off x="960000" y="1536633"/>
            <a:ext cx="10272000" cy="4555200"/>
          </a:xfrm>
          <a:prstGeom prst="rect">
            <a:avLst/>
          </a:prstGeom>
          <a:noFill/>
          <a:ln>
            <a:noFill/>
          </a:ln>
        </p:spPr>
        <p:txBody>
          <a:bodyPr anchorCtr="0" anchor="ctr" bIns="121900" lIns="121900" spcFirstLastPara="1" rIns="121900" wrap="square" tIns="121900">
            <a:noAutofit/>
          </a:bodyPr>
          <a:lstStyle>
            <a:lvl1pPr indent="-361950" lvl="0" marL="457200" algn="l">
              <a:lnSpc>
                <a:spcPct val="100000"/>
              </a:lnSpc>
              <a:spcBef>
                <a:spcPts val="0"/>
              </a:spcBef>
              <a:spcAft>
                <a:spcPts val="0"/>
              </a:spcAft>
              <a:buSzPts val="2100"/>
              <a:buChar char="●"/>
              <a:defRPr/>
            </a:lvl1pPr>
            <a:lvl2pPr indent="-361950" lvl="1" marL="914400" algn="l">
              <a:lnSpc>
                <a:spcPct val="100000"/>
              </a:lnSpc>
              <a:spcBef>
                <a:spcPts val="0"/>
              </a:spcBef>
              <a:spcAft>
                <a:spcPts val="0"/>
              </a:spcAft>
              <a:buSzPts val="2100"/>
              <a:buChar char="○"/>
              <a:defRPr/>
            </a:lvl2pPr>
            <a:lvl3pPr indent="-361950" lvl="2" marL="1371600" algn="l">
              <a:lnSpc>
                <a:spcPct val="100000"/>
              </a:lnSpc>
              <a:spcBef>
                <a:spcPts val="0"/>
              </a:spcBef>
              <a:spcAft>
                <a:spcPts val="0"/>
              </a:spcAft>
              <a:buSzPts val="2100"/>
              <a:buChar char="■"/>
              <a:defRPr/>
            </a:lvl3pPr>
            <a:lvl4pPr indent="-361950" lvl="3" marL="1828800" algn="l">
              <a:lnSpc>
                <a:spcPct val="100000"/>
              </a:lnSpc>
              <a:spcBef>
                <a:spcPts val="0"/>
              </a:spcBef>
              <a:spcAft>
                <a:spcPts val="0"/>
              </a:spcAft>
              <a:buSzPts val="2100"/>
              <a:buChar char="●"/>
              <a:defRPr/>
            </a:lvl4pPr>
            <a:lvl5pPr indent="-361950" lvl="4" marL="2286000" algn="l">
              <a:lnSpc>
                <a:spcPct val="100000"/>
              </a:lnSpc>
              <a:spcBef>
                <a:spcPts val="0"/>
              </a:spcBef>
              <a:spcAft>
                <a:spcPts val="0"/>
              </a:spcAft>
              <a:buSzPts val="2100"/>
              <a:buChar char="○"/>
              <a:defRPr/>
            </a:lvl5pPr>
            <a:lvl6pPr indent="-361950" lvl="5" marL="2743200" algn="l">
              <a:lnSpc>
                <a:spcPct val="100000"/>
              </a:lnSpc>
              <a:spcBef>
                <a:spcPts val="0"/>
              </a:spcBef>
              <a:spcAft>
                <a:spcPts val="0"/>
              </a:spcAft>
              <a:buSzPts val="2100"/>
              <a:buChar char="■"/>
              <a:defRPr/>
            </a:lvl6pPr>
            <a:lvl7pPr indent="-361950" lvl="6" marL="3200400" algn="l">
              <a:lnSpc>
                <a:spcPct val="100000"/>
              </a:lnSpc>
              <a:spcBef>
                <a:spcPts val="0"/>
              </a:spcBef>
              <a:spcAft>
                <a:spcPts val="0"/>
              </a:spcAft>
              <a:buSzPts val="2100"/>
              <a:buChar char="●"/>
              <a:defRPr/>
            </a:lvl7pPr>
            <a:lvl8pPr indent="-361950" lvl="7" marL="3657600" algn="l">
              <a:lnSpc>
                <a:spcPct val="100000"/>
              </a:lnSpc>
              <a:spcBef>
                <a:spcPts val="0"/>
              </a:spcBef>
              <a:spcAft>
                <a:spcPts val="0"/>
              </a:spcAft>
              <a:buSzPts val="2100"/>
              <a:buChar char="○"/>
              <a:defRPr/>
            </a:lvl8pPr>
            <a:lvl9pPr indent="-361950" lvl="8" marL="4114800" algn="l">
              <a:lnSpc>
                <a:spcPct val="100000"/>
              </a:lnSpc>
              <a:spcBef>
                <a:spcPts val="0"/>
              </a:spcBef>
              <a:spcAft>
                <a:spcPts val="0"/>
              </a:spcAft>
              <a:buSzPts val="21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6" name="Shape 116"/>
        <p:cNvGrpSpPr/>
        <p:nvPr/>
      </p:nvGrpSpPr>
      <p:grpSpPr>
        <a:xfrm>
          <a:off x="0" y="0"/>
          <a:ext cx="0" cy="0"/>
          <a:chOff x="0" y="0"/>
          <a:chExt cx="0" cy="0"/>
        </a:xfrm>
      </p:grpSpPr>
      <p:sp>
        <p:nvSpPr>
          <p:cNvPr id="117" name="Google Shape;117;g108c6e985fb_1_151"/>
          <p:cNvSpPr txBox="1"/>
          <p:nvPr>
            <p:ph idx="1" type="body"/>
          </p:nvPr>
        </p:nvSpPr>
        <p:spPr>
          <a:xfrm>
            <a:off x="960000" y="1975800"/>
            <a:ext cx="5136000" cy="4116300"/>
          </a:xfrm>
          <a:prstGeom prst="rect">
            <a:avLst/>
          </a:prstGeom>
          <a:noFill/>
          <a:ln>
            <a:noFill/>
          </a:ln>
        </p:spPr>
        <p:txBody>
          <a:bodyPr anchorCtr="0" anchor="ctr" bIns="121900" lIns="121900" spcFirstLastPara="1" rIns="121900" wrap="square" tIns="121900">
            <a:noAutofit/>
          </a:bodyPr>
          <a:lstStyle>
            <a:lvl1pPr indent="-349250" lvl="0" marL="457200" algn="l">
              <a:lnSpc>
                <a:spcPct val="100000"/>
              </a:lnSpc>
              <a:spcBef>
                <a:spcPts val="0"/>
              </a:spcBef>
              <a:spcAft>
                <a:spcPts val="0"/>
              </a:spcAft>
              <a:buClr>
                <a:srgbClr val="142850"/>
              </a:buClr>
              <a:buSzPts val="1900"/>
              <a:buFont typeface="Red Hat Text"/>
              <a:buChar char="●"/>
              <a:defRPr/>
            </a:lvl1pPr>
            <a:lvl2pPr indent="-349250" lvl="1" marL="914400" algn="l">
              <a:lnSpc>
                <a:spcPct val="100000"/>
              </a:lnSpc>
              <a:spcBef>
                <a:spcPts val="1300"/>
              </a:spcBef>
              <a:spcAft>
                <a:spcPts val="0"/>
              </a:spcAft>
              <a:buClr>
                <a:srgbClr val="142850"/>
              </a:buClr>
              <a:buSzPts val="1900"/>
              <a:buFont typeface="Red Hat Text"/>
              <a:buChar char="○"/>
              <a:defRPr/>
            </a:lvl2pPr>
            <a:lvl3pPr indent="-349250" lvl="2" marL="1371600" algn="l">
              <a:lnSpc>
                <a:spcPct val="100000"/>
              </a:lnSpc>
              <a:spcBef>
                <a:spcPts val="0"/>
              </a:spcBef>
              <a:spcAft>
                <a:spcPts val="0"/>
              </a:spcAft>
              <a:buClr>
                <a:srgbClr val="142850"/>
              </a:buClr>
              <a:buSzPts val="1900"/>
              <a:buFont typeface="Red Hat Text"/>
              <a:buChar char="■"/>
              <a:defRPr/>
            </a:lvl3pPr>
            <a:lvl4pPr indent="-349250" lvl="3" marL="1828800" algn="l">
              <a:lnSpc>
                <a:spcPct val="100000"/>
              </a:lnSpc>
              <a:spcBef>
                <a:spcPts val="0"/>
              </a:spcBef>
              <a:spcAft>
                <a:spcPts val="0"/>
              </a:spcAft>
              <a:buClr>
                <a:srgbClr val="142850"/>
              </a:buClr>
              <a:buSzPts val="1900"/>
              <a:buFont typeface="Red Hat Text"/>
              <a:buChar char="●"/>
              <a:defRPr/>
            </a:lvl4pPr>
            <a:lvl5pPr indent="-349250" lvl="4" marL="2286000" algn="l">
              <a:lnSpc>
                <a:spcPct val="100000"/>
              </a:lnSpc>
              <a:spcBef>
                <a:spcPts val="0"/>
              </a:spcBef>
              <a:spcAft>
                <a:spcPts val="0"/>
              </a:spcAft>
              <a:buClr>
                <a:srgbClr val="142850"/>
              </a:buClr>
              <a:buSzPts val="1900"/>
              <a:buFont typeface="Red Hat Text"/>
              <a:buChar char="○"/>
              <a:defRPr/>
            </a:lvl5pPr>
            <a:lvl6pPr indent="-349250" lvl="5" marL="2743200" algn="l">
              <a:lnSpc>
                <a:spcPct val="100000"/>
              </a:lnSpc>
              <a:spcBef>
                <a:spcPts val="0"/>
              </a:spcBef>
              <a:spcAft>
                <a:spcPts val="0"/>
              </a:spcAft>
              <a:buClr>
                <a:srgbClr val="142850"/>
              </a:buClr>
              <a:buSzPts val="1900"/>
              <a:buFont typeface="Red Hat Text"/>
              <a:buChar char="■"/>
              <a:defRPr/>
            </a:lvl6pPr>
            <a:lvl7pPr indent="-349250" lvl="6" marL="3200400" algn="l">
              <a:lnSpc>
                <a:spcPct val="100000"/>
              </a:lnSpc>
              <a:spcBef>
                <a:spcPts val="0"/>
              </a:spcBef>
              <a:spcAft>
                <a:spcPts val="0"/>
              </a:spcAft>
              <a:buClr>
                <a:srgbClr val="142850"/>
              </a:buClr>
              <a:buSzPts val="1900"/>
              <a:buFont typeface="Red Hat Text"/>
              <a:buChar char="●"/>
              <a:defRPr/>
            </a:lvl7pPr>
            <a:lvl8pPr indent="-349250" lvl="7" marL="3657600" algn="l">
              <a:lnSpc>
                <a:spcPct val="100000"/>
              </a:lnSpc>
              <a:spcBef>
                <a:spcPts val="0"/>
              </a:spcBef>
              <a:spcAft>
                <a:spcPts val="0"/>
              </a:spcAft>
              <a:buClr>
                <a:srgbClr val="142850"/>
              </a:buClr>
              <a:buSzPts val="1900"/>
              <a:buFont typeface="Red Hat Text"/>
              <a:buChar char="○"/>
              <a:defRPr/>
            </a:lvl8pPr>
            <a:lvl9pPr indent="-349250" lvl="8" marL="4114800" algn="l">
              <a:lnSpc>
                <a:spcPct val="100000"/>
              </a:lnSpc>
              <a:spcBef>
                <a:spcPts val="0"/>
              </a:spcBef>
              <a:spcAft>
                <a:spcPts val="0"/>
              </a:spcAft>
              <a:buClr>
                <a:srgbClr val="142850"/>
              </a:buClr>
              <a:buSzPts val="1900"/>
              <a:buFont typeface="Red Hat Text"/>
              <a:buChar char="■"/>
              <a:defRPr/>
            </a:lvl9pPr>
          </a:lstStyle>
          <a:p/>
        </p:txBody>
      </p:sp>
      <p:sp>
        <p:nvSpPr>
          <p:cNvPr id="118" name="Google Shape;118;g108c6e985fb_1_151"/>
          <p:cNvSpPr txBox="1"/>
          <p:nvPr>
            <p:ph type="title"/>
          </p:nvPr>
        </p:nvSpPr>
        <p:spPr>
          <a:xfrm>
            <a:off x="960000" y="515000"/>
            <a:ext cx="102720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ITLE_ONLY_1">
    <p:bg>
      <p:bgPr>
        <a:solidFill>
          <a:srgbClr val="3B4954"/>
        </a:solidFill>
      </p:bgPr>
    </p:bg>
    <p:spTree>
      <p:nvGrpSpPr>
        <p:cNvPr id="119" name="Shape 119"/>
        <p:cNvGrpSpPr/>
        <p:nvPr/>
      </p:nvGrpSpPr>
      <p:grpSpPr>
        <a:xfrm>
          <a:off x="0" y="0"/>
          <a:ext cx="0" cy="0"/>
          <a:chOff x="0" y="0"/>
          <a:chExt cx="0" cy="0"/>
        </a:xfrm>
      </p:grpSpPr>
      <p:sp>
        <p:nvSpPr>
          <p:cNvPr id="120" name="Google Shape;120;g108c6e985fb_1_154"/>
          <p:cNvSpPr txBox="1"/>
          <p:nvPr>
            <p:ph type="title"/>
          </p:nvPr>
        </p:nvSpPr>
        <p:spPr>
          <a:xfrm>
            <a:off x="960000" y="515000"/>
            <a:ext cx="102720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Clr>
                <a:srgbClr val="F5E2CF"/>
              </a:buClr>
              <a:buSzPts val="3700"/>
              <a:buNone/>
              <a:defRPr>
                <a:solidFill>
                  <a:srgbClr val="F5E2CF"/>
                </a:solidFill>
              </a:defRPr>
            </a:lvl1pPr>
            <a:lvl2pPr lvl="1" algn="l">
              <a:lnSpc>
                <a:spcPct val="100000"/>
              </a:lnSpc>
              <a:spcBef>
                <a:spcPts val="0"/>
              </a:spcBef>
              <a:spcAft>
                <a:spcPts val="0"/>
              </a:spcAft>
              <a:buClr>
                <a:srgbClr val="F5E2CF"/>
              </a:buClr>
              <a:buSzPts val="3700"/>
              <a:buNone/>
              <a:defRPr>
                <a:solidFill>
                  <a:srgbClr val="F5E2CF"/>
                </a:solidFill>
              </a:defRPr>
            </a:lvl2pPr>
            <a:lvl3pPr lvl="2" algn="l">
              <a:lnSpc>
                <a:spcPct val="100000"/>
              </a:lnSpc>
              <a:spcBef>
                <a:spcPts val="0"/>
              </a:spcBef>
              <a:spcAft>
                <a:spcPts val="0"/>
              </a:spcAft>
              <a:buClr>
                <a:srgbClr val="F5E2CF"/>
              </a:buClr>
              <a:buSzPts val="3700"/>
              <a:buNone/>
              <a:defRPr>
                <a:solidFill>
                  <a:srgbClr val="F5E2CF"/>
                </a:solidFill>
              </a:defRPr>
            </a:lvl3pPr>
            <a:lvl4pPr lvl="3" algn="l">
              <a:lnSpc>
                <a:spcPct val="100000"/>
              </a:lnSpc>
              <a:spcBef>
                <a:spcPts val="0"/>
              </a:spcBef>
              <a:spcAft>
                <a:spcPts val="0"/>
              </a:spcAft>
              <a:buClr>
                <a:srgbClr val="F5E2CF"/>
              </a:buClr>
              <a:buSzPts val="3700"/>
              <a:buNone/>
              <a:defRPr>
                <a:solidFill>
                  <a:srgbClr val="F5E2CF"/>
                </a:solidFill>
              </a:defRPr>
            </a:lvl4pPr>
            <a:lvl5pPr lvl="4" algn="l">
              <a:lnSpc>
                <a:spcPct val="100000"/>
              </a:lnSpc>
              <a:spcBef>
                <a:spcPts val="0"/>
              </a:spcBef>
              <a:spcAft>
                <a:spcPts val="0"/>
              </a:spcAft>
              <a:buClr>
                <a:srgbClr val="F5E2CF"/>
              </a:buClr>
              <a:buSzPts val="3700"/>
              <a:buNone/>
              <a:defRPr>
                <a:solidFill>
                  <a:srgbClr val="F5E2CF"/>
                </a:solidFill>
              </a:defRPr>
            </a:lvl5pPr>
            <a:lvl6pPr lvl="5" algn="l">
              <a:lnSpc>
                <a:spcPct val="100000"/>
              </a:lnSpc>
              <a:spcBef>
                <a:spcPts val="0"/>
              </a:spcBef>
              <a:spcAft>
                <a:spcPts val="0"/>
              </a:spcAft>
              <a:buClr>
                <a:srgbClr val="F5E2CF"/>
              </a:buClr>
              <a:buSzPts val="3700"/>
              <a:buNone/>
              <a:defRPr>
                <a:solidFill>
                  <a:srgbClr val="F5E2CF"/>
                </a:solidFill>
              </a:defRPr>
            </a:lvl6pPr>
            <a:lvl7pPr lvl="6" algn="l">
              <a:lnSpc>
                <a:spcPct val="100000"/>
              </a:lnSpc>
              <a:spcBef>
                <a:spcPts val="0"/>
              </a:spcBef>
              <a:spcAft>
                <a:spcPts val="0"/>
              </a:spcAft>
              <a:buClr>
                <a:srgbClr val="F5E2CF"/>
              </a:buClr>
              <a:buSzPts val="3700"/>
              <a:buNone/>
              <a:defRPr>
                <a:solidFill>
                  <a:srgbClr val="F5E2CF"/>
                </a:solidFill>
              </a:defRPr>
            </a:lvl7pPr>
            <a:lvl8pPr lvl="7" algn="l">
              <a:lnSpc>
                <a:spcPct val="100000"/>
              </a:lnSpc>
              <a:spcBef>
                <a:spcPts val="0"/>
              </a:spcBef>
              <a:spcAft>
                <a:spcPts val="0"/>
              </a:spcAft>
              <a:buClr>
                <a:srgbClr val="F5E2CF"/>
              </a:buClr>
              <a:buSzPts val="3700"/>
              <a:buNone/>
              <a:defRPr>
                <a:solidFill>
                  <a:srgbClr val="F5E2CF"/>
                </a:solidFill>
              </a:defRPr>
            </a:lvl8pPr>
            <a:lvl9pPr lvl="8" algn="l">
              <a:lnSpc>
                <a:spcPct val="100000"/>
              </a:lnSpc>
              <a:spcBef>
                <a:spcPts val="0"/>
              </a:spcBef>
              <a:spcAft>
                <a:spcPts val="0"/>
              </a:spcAft>
              <a:buClr>
                <a:srgbClr val="F5E2CF"/>
              </a:buClr>
              <a:buSzPts val="3700"/>
              <a:buNone/>
              <a:defRPr>
                <a:solidFill>
                  <a:srgbClr val="F5E2CF"/>
                </a:solidFill>
              </a:defRPr>
            </a:lvl9pPr>
          </a:lstStyle>
          <a:p/>
        </p:txBody>
      </p:sp>
      <p:sp>
        <p:nvSpPr>
          <p:cNvPr id="121" name="Google Shape;121;g108c6e985fb_1_154"/>
          <p:cNvSpPr txBox="1"/>
          <p:nvPr>
            <p:ph idx="2" type="title"/>
          </p:nvPr>
        </p:nvSpPr>
        <p:spPr>
          <a:xfrm>
            <a:off x="960000" y="2458733"/>
            <a:ext cx="1716300" cy="845700"/>
          </a:xfrm>
          <a:prstGeom prst="rect">
            <a:avLst/>
          </a:prstGeom>
          <a:noFill/>
          <a:ln>
            <a:noFill/>
          </a:ln>
        </p:spPr>
        <p:txBody>
          <a:bodyPr anchorCtr="0" anchor="ctr" bIns="121900" lIns="121900" spcFirstLastPara="1" rIns="121900" wrap="square" tIns="121900">
            <a:noAutofit/>
          </a:bodyPr>
          <a:lstStyle>
            <a:lvl1pPr lvl="0" algn="r">
              <a:lnSpc>
                <a:spcPct val="100000"/>
              </a:lnSpc>
              <a:spcBef>
                <a:spcPts val="0"/>
              </a:spcBef>
              <a:spcAft>
                <a:spcPts val="0"/>
              </a:spcAft>
              <a:buClr>
                <a:srgbClr val="F5E2CF"/>
              </a:buClr>
              <a:buSzPts val="9300"/>
              <a:buNone/>
              <a:defRPr sz="7600">
                <a:solidFill>
                  <a:srgbClr val="F5E2CF"/>
                </a:solidFill>
              </a:defRPr>
            </a:lvl1pPr>
            <a:lvl2pPr lvl="1" algn="ctr">
              <a:lnSpc>
                <a:spcPct val="100000"/>
              </a:lnSpc>
              <a:spcBef>
                <a:spcPts val="0"/>
              </a:spcBef>
              <a:spcAft>
                <a:spcPts val="0"/>
              </a:spcAft>
              <a:buClr>
                <a:srgbClr val="F5E2CF"/>
              </a:buClr>
              <a:buSzPts val="9300"/>
              <a:buNone/>
              <a:defRPr sz="9300">
                <a:solidFill>
                  <a:srgbClr val="F5E2CF"/>
                </a:solidFill>
              </a:defRPr>
            </a:lvl2pPr>
            <a:lvl3pPr lvl="2" algn="ctr">
              <a:lnSpc>
                <a:spcPct val="100000"/>
              </a:lnSpc>
              <a:spcBef>
                <a:spcPts val="0"/>
              </a:spcBef>
              <a:spcAft>
                <a:spcPts val="0"/>
              </a:spcAft>
              <a:buClr>
                <a:srgbClr val="F5E2CF"/>
              </a:buClr>
              <a:buSzPts val="9300"/>
              <a:buNone/>
              <a:defRPr sz="9300">
                <a:solidFill>
                  <a:srgbClr val="F5E2CF"/>
                </a:solidFill>
              </a:defRPr>
            </a:lvl3pPr>
            <a:lvl4pPr lvl="3" algn="ctr">
              <a:lnSpc>
                <a:spcPct val="100000"/>
              </a:lnSpc>
              <a:spcBef>
                <a:spcPts val="0"/>
              </a:spcBef>
              <a:spcAft>
                <a:spcPts val="0"/>
              </a:spcAft>
              <a:buClr>
                <a:srgbClr val="F5E2CF"/>
              </a:buClr>
              <a:buSzPts val="9300"/>
              <a:buNone/>
              <a:defRPr sz="9300">
                <a:solidFill>
                  <a:srgbClr val="F5E2CF"/>
                </a:solidFill>
              </a:defRPr>
            </a:lvl4pPr>
            <a:lvl5pPr lvl="4" algn="ctr">
              <a:lnSpc>
                <a:spcPct val="100000"/>
              </a:lnSpc>
              <a:spcBef>
                <a:spcPts val="0"/>
              </a:spcBef>
              <a:spcAft>
                <a:spcPts val="0"/>
              </a:spcAft>
              <a:buClr>
                <a:srgbClr val="F5E2CF"/>
              </a:buClr>
              <a:buSzPts val="9300"/>
              <a:buNone/>
              <a:defRPr sz="9300">
                <a:solidFill>
                  <a:srgbClr val="F5E2CF"/>
                </a:solidFill>
              </a:defRPr>
            </a:lvl5pPr>
            <a:lvl6pPr lvl="5" algn="ctr">
              <a:lnSpc>
                <a:spcPct val="100000"/>
              </a:lnSpc>
              <a:spcBef>
                <a:spcPts val="0"/>
              </a:spcBef>
              <a:spcAft>
                <a:spcPts val="0"/>
              </a:spcAft>
              <a:buClr>
                <a:srgbClr val="F5E2CF"/>
              </a:buClr>
              <a:buSzPts val="9300"/>
              <a:buNone/>
              <a:defRPr sz="9300">
                <a:solidFill>
                  <a:srgbClr val="F5E2CF"/>
                </a:solidFill>
              </a:defRPr>
            </a:lvl6pPr>
            <a:lvl7pPr lvl="6" algn="ctr">
              <a:lnSpc>
                <a:spcPct val="100000"/>
              </a:lnSpc>
              <a:spcBef>
                <a:spcPts val="0"/>
              </a:spcBef>
              <a:spcAft>
                <a:spcPts val="0"/>
              </a:spcAft>
              <a:buClr>
                <a:srgbClr val="F5E2CF"/>
              </a:buClr>
              <a:buSzPts val="9300"/>
              <a:buNone/>
              <a:defRPr sz="9300">
                <a:solidFill>
                  <a:srgbClr val="F5E2CF"/>
                </a:solidFill>
              </a:defRPr>
            </a:lvl7pPr>
            <a:lvl8pPr lvl="7" algn="ctr">
              <a:lnSpc>
                <a:spcPct val="100000"/>
              </a:lnSpc>
              <a:spcBef>
                <a:spcPts val="0"/>
              </a:spcBef>
              <a:spcAft>
                <a:spcPts val="0"/>
              </a:spcAft>
              <a:buClr>
                <a:srgbClr val="F5E2CF"/>
              </a:buClr>
              <a:buSzPts val="9300"/>
              <a:buNone/>
              <a:defRPr sz="9300">
                <a:solidFill>
                  <a:srgbClr val="F5E2CF"/>
                </a:solidFill>
              </a:defRPr>
            </a:lvl8pPr>
            <a:lvl9pPr lvl="8" algn="ctr">
              <a:lnSpc>
                <a:spcPct val="100000"/>
              </a:lnSpc>
              <a:spcBef>
                <a:spcPts val="0"/>
              </a:spcBef>
              <a:spcAft>
                <a:spcPts val="0"/>
              </a:spcAft>
              <a:buClr>
                <a:srgbClr val="F5E2CF"/>
              </a:buClr>
              <a:buSzPts val="9300"/>
              <a:buNone/>
              <a:defRPr sz="9300">
                <a:solidFill>
                  <a:srgbClr val="F5E2CF"/>
                </a:solidFill>
              </a:defRPr>
            </a:lvl9pPr>
          </a:lstStyle>
          <a:p/>
        </p:txBody>
      </p:sp>
      <p:sp>
        <p:nvSpPr>
          <p:cNvPr id="122" name="Google Shape;122;g108c6e985fb_1_154"/>
          <p:cNvSpPr txBox="1"/>
          <p:nvPr>
            <p:ph idx="1" type="subTitle"/>
          </p:nvPr>
        </p:nvSpPr>
        <p:spPr>
          <a:xfrm>
            <a:off x="2676533" y="2867500"/>
            <a:ext cx="2834400" cy="9669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Clr>
                <a:srgbClr val="F5E2CF"/>
              </a:buClr>
              <a:buSzPts val="2100"/>
              <a:buNone/>
              <a:defRPr>
                <a:solidFill>
                  <a:srgbClr val="F5E2CF"/>
                </a:solidFill>
              </a:defRPr>
            </a:lvl1pPr>
            <a:lvl2pPr lvl="1" algn="l">
              <a:lnSpc>
                <a:spcPct val="100000"/>
              </a:lnSpc>
              <a:spcBef>
                <a:spcPts val="0"/>
              </a:spcBef>
              <a:spcAft>
                <a:spcPts val="0"/>
              </a:spcAft>
              <a:buClr>
                <a:srgbClr val="F5E2CF"/>
              </a:buClr>
              <a:buSzPts val="2100"/>
              <a:buNone/>
              <a:defRPr>
                <a:solidFill>
                  <a:srgbClr val="F5E2CF"/>
                </a:solidFill>
              </a:defRPr>
            </a:lvl2pPr>
            <a:lvl3pPr lvl="2" algn="l">
              <a:lnSpc>
                <a:spcPct val="100000"/>
              </a:lnSpc>
              <a:spcBef>
                <a:spcPts val="0"/>
              </a:spcBef>
              <a:spcAft>
                <a:spcPts val="0"/>
              </a:spcAft>
              <a:buClr>
                <a:srgbClr val="F5E2CF"/>
              </a:buClr>
              <a:buSzPts val="2100"/>
              <a:buNone/>
              <a:defRPr>
                <a:solidFill>
                  <a:srgbClr val="F5E2CF"/>
                </a:solidFill>
              </a:defRPr>
            </a:lvl3pPr>
            <a:lvl4pPr lvl="3" algn="l">
              <a:lnSpc>
                <a:spcPct val="100000"/>
              </a:lnSpc>
              <a:spcBef>
                <a:spcPts val="0"/>
              </a:spcBef>
              <a:spcAft>
                <a:spcPts val="0"/>
              </a:spcAft>
              <a:buClr>
                <a:srgbClr val="F5E2CF"/>
              </a:buClr>
              <a:buSzPts val="2100"/>
              <a:buNone/>
              <a:defRPr>
                <a:solidFill>
                  <a:srgbClr val="F5E2CF"/>
                </a:solidFill>
              </a:defRPr>
            </a:lvl4pPr>
            <a:lvl5pPr lvl="4" algn="l">
              <a:lnSpc>
                <a:spcPct val="100000"/>
              </a:lnSpc>
              <a:spcBef>
                <a:spcPts val="0"/>
              </a:spcBef>
              <a:spcAft>
                <a:spcPts val="0"/>
              </a:spcAft>
              <a:buClr>
                <a:srgbClr val="F5E2CF"/>
              </a:buClr>
              <a:buSzPts val="2100"/>
              <a:buNone/>
              <a:defRPr>
                <a:solidFill>
                  <a:srgbClr val="F5E2CF"/>
                </a:solidFill>
              </a:defRPr>
            </a:lvl5pPr>
            <a:lvl6pPr lvl="5" algn="l">
              <a:lnSpc>
                <a:spcPct val="100000"/>
              </a:lnSpc>
              <a:spcBef>
                <a:spcPts val="0"/>
              </a:spcBef>
              <a:spcAft>
                <a:spcPts val="0"/>
              </a:spcAft>
              <a:buClr>
                <a:srgbClr val="F5E2CF"/>
              </a:buClr>
              <a:buSzPts val="2100"/>
              <a:buNone/>
              <a:defRPr>
                <a:solidFill>
                  <a:srgbClr val="F5E2CF"/>
                </a:solidFill>
              </a:defRPr>
            </a:lvl6pPr>
            <a:lvl7pPr lvl="6" algn="l">
              <a:lnSpc>
                <a:spcPct val="100000"/>
              </a:lnSpc>
              <a:spcBef>
                <a:spcPts val="0"/>
              </a:spcBef>
              <a:spcAft>
                <a:spcPts val="0"/>
              </a:spcAft>
              <a:buClr>
                <a:srgbClr val="F5E2CF"/>
              </a:buClr>
              <a:buSzPts val="2100"/>
              <a:buNone/>
              <a:defRPr>
                <a:solidFill>
                  <a:srgbClr val="F5E2CF"/>
                </a:solidFill>
              </a:defRPr>
            </a:lvl7pPr>
            <a:lvl8pPr lvl="7" algn="l">
              <a:lnSpc>
                <a:spcPct val="100000"/>
              </a:lnSpc>
              <a:spcBef>
                <a:spcPts val="0"/>
              </a:spcBef>
              <a:spcAft>
                <a:spcPts val="0"/>
              </a:spcAft>
              <a:buClr>
                <a:srgbClr val="F5E2CF"/>
              </a:buClr>
              <a:buSzPts val="2100"/>
              <a:buNone/>
              <a:defRPr>
                <a:solidFill>
                  <a:srgbClr val="F5E2CF"/>
                </a:solidFill>
              </a:defRPr>
            </a:lvl8pPr>
            <a:lvl9pPr lvl="8" algn="l">
              <a:lnSpc>
                <a:spcPct val="100000"/>
              </a:lnSpc>
              <a:spcBef>
                <a:spcPts val="0"/>
              </a:spcBef>
              <a:spcAft>
                <a:spcPts val="0"/>
              </a:spcAft>
              <a:buClr>
                <a:srgbClr val="F5E2CF"/>
              </a:buClr>
              <a:buSzPts val="2100"/>
              <a:buNone/>
              <a:defRPr>
                <a:solidFill>
                  <a:srgbClr val="F5E2CF"/>
                </a:solidFill>
              </a:defRPr>
            </a:lvl9pPr>
          </a:lstStyle>
          <a:p/>
        </p:txBody>
      </p:sp>
      <p:sp>
        <p:nvSpPr>
          <p:cNvPr id="123" name="Google Shape;123;g108c6e985fb_1_154"/>
          <p:cNvSpPr txBox="1"/>
          <p:nvPr>
            <p:ph idx="3" type="subTitle"/>
          </p:nvPr>
        </p:nvSpPr>
        <p:spPr>
          <a:xfrm>
            <a:off x="2676533" y="2326167"/>
            <a:ext cx="2834400" cy="6273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Clr>
                <a:srgbClr val="F5E2CF"/>
              </a:buClr>
              <a:buSzPts val="2800"/>
              <a:buFont typeface="Lexend Exa"/>
              <a:buNone/>
              <a:defRPr sz="2800">
                <a:solidFill>
                  <a:srgbClr val="F5E2CF"/>
                </a:solidFill>
                <a:latin typeface="Lexend Exa"/>
                <a:ea typeface="Lexend Exa"/>
                <a:cs typeface="Lexend Exa"/>
                <a:sym typeface="Lexend Exa"/>
              </a:defRPr>
            </a:lvl1pPr>
            <a:lvl2pPr lvl="1" algn="l">
              <a:lnSpc>
                <a:spcPct val="100000"/>
              </a:lnSpc>
              <a:spcBef>
                <a:spcPts val="0"/>
              </a:spcBef>
              <a:spcAft>
                <a:spcPts val="0"/>
              </a:spcAft>
              <a:buClr>
                <a:srgbClr val="F5E2CF"/>
              </a:buClr>
              <a:buSzPts val="2800"/>
              <a:buFont typeface="Lexend Exa"/>
              <a:buNone/>
              <a:defRPr sz="2800">
                <a:solidFill>
                  <a:srgbClr val="F5E2CF"/>
                </a:solidFill>
                <a:latin typeface="Lexend Exa"/>
                <a:ea typeface="Lexend Exa"/>
                <a:cs typeface="Lexend Exa"/>
                <a:sym typeface="Lexend Exa"/>
              </a:defRPr>
            </a:lvl2pPr>
            <a:lvl3pPr lvl="2" algn="l">
              <a:lnSpc>
                <a:spcPct val="100000"/>
              </a:lnSpc>
              <a:spcBef>
                <a:spcPts val="0"/>
              </a:spcBef>
              <a:spcAft>
                <a:spcPts val="0"/>
              </a:spcAft>
              <a:buClr>
                <a:srgbClr val="F5E2CF"/>
              </a:buClr>
              <a:buSzPts val="2800"/>
              <a:buFont typeface="Lexend Exa"/>
              <a:buNone/>
              <a:defRPr sz="2800">
                <a:solidFill>
                  <a:srgbClr val="F5E2CF"/>
                </a:solidFill>
                <a:latin typeface="Lexend Exa"/>
                <a:ea typeface="Lexend Exa"/>
                <a:cs typeface="Lexend Exa"/>
                <a:sym typeface="Lexend Exa"/>
              </a:defRPr>
            </a:lvl3pPr>
            <a:lvl4pPr lvl="3" algn="l">
              <a:lnSpc>
                <a:spcPct val="100000"/>
              </a:lnSpc>
              <a:spcBef>
                <a:spcPts val="0"/>
              </a:spcBef>
              <a:spcAft>
                <a:spcPts val="0"/>
              </a:spcAft>
              <a:buClr>
                <a:srgbClr val="F5E2CF"/>
              </a:buClr>
              <a:buSzPts val="2800"/>
              <a:buFont typeface="Lexend Exa"/>
              <a:buNone/>
              <a:defRPr sz="2800">
                <a:solidFill>
                  <a:srgbClr val="F5E2CF"/>
                </a:solidFill>
                <a:latin typeface="Lexend Exa"/>
                <a:ea typeface="Lexend Exa"/>
                <a:cs typeface="Lexend Exa"/>
                <a:sym typeface="Lexend Exa"/>
              </a:defRPr>
            </a:lvl4pPr>
            <a:lvl5pPr lvl="4" algn="l">
              <a:lnSpc>
                <a:spcPct val="100000"/>
              </a:lnSpc>
              <a:spcBef>
                <a:spcPts val="0"/>
              </a:spcBef>
              <a:spcAft>
                <a:spcPts val="0"/>
              </a:spcAft>
              <a:buClr>
                <a:srgbClr val="F5E2CF"/>
              </a:buClr>
              <a:buSzPts val="2800"/>
              <a:buFont typeface="Lexend Exa"/>
              <a:buNone/>
              <a:defRPr sz="2800">
                <a:solidFill>
                  <a:srgbClr val="F5E2CF"/>
                </a:solidFill>
                <a:latin typeface="Lexend Exa"/>
                <a:ea typeface="Lexend Exa"/>
                <a:cs typeface="Lexend Exa"/>
                <a:sym typeface="Lexend Exa"/>
              </a:defRPr>
            </a:lvl5pPr>
            <a:lvl6pPr lvl="5" algn="l">
              <a:lnSpc>
                <a:spcPct val="100000"/>
              </a:lnSpc>
              <a:spcBef>
                <a:spcPts val="0"/>
              </a:spcBef>
              <a:spcAft>
                <a:spcPts val="0"/>
              </a:spcAft>
              <a:buClr>
                <a:srgbClr val="F5E2CF"/>
              </a:buClr>
              <a:buSzPts val="2800"/>
              <a:buFont typeface="Lexend Exa"/>
              <a:buNone/>
              <a:defRPr sz="2800">
                <a:solidFill>
                  <a:srgbClr val="F5E2CF"/>
                </a:solidFill>
                <a:latin typeface="Lexend Exa"/>
                <a:ea typeface="Lexend Exa"/>
                <a:cs typeface="Lexend Exa"/>
                <a:sym typeface="Lexend Exa"/>
              </a:defRPr>
            </a:lvl6pPr>
            <a:lvl7pPr lvl="6" algn="l">
              <a:lnSpc>
                <a:spcPct val="100000"/>
              </a:lnSpc>
              <a:spcBef>
                <a:spcPts val="0"/>
              </a:spcBef>
              <a:spcAft>
                <a:spcPts val="0"/>
              </a:spcAft>
              <a:buClr>
                <a:srgbClr val="F5E2CF"/>
              </a:buClr>
              <a:buSzPts val="2800"/>
              <a:buFont typeface="Lexend Exa"/>
              <a:buNone/>
              <a:defRPr sz="2800">
                <a:solidFill>
                  <a:srgbClr val="F5E2CF"/>
                </a:solidFill>
                <a:latin typeface="Lexend Exa"/>
                <a:ea typeface="Lexend Exa"/>
                <a:cs typeface="Lexend Exa"/>
                <a:sym typeface="Lexend Exa"/>
              </a:defRPr>
            </a:lvl7pPr>
            <a:lvl8pPr lvl="7" algn="l">
              <a:lnSpc>
                <a:spcPct val="100000"/>
              </a:lnSpc>
              <a:spcBef>
                <a:spcPts val="0"/>
              </a:spcBef>
              <a:spcAft>
                <a:spcPts val="0"/>
              </a:spcAft>
              <a:buClr>
                <a:srgbClr val="F5E2CF"/>
              </a:buClr>
              <a:buSzPts val="2800"/>
              <a:buFont typeface="Lexend Exa"/>
              <a:buNone/>
              <a:defRPr sz="2800">
                <a:solidFill>
                  <a:srgbClr val="F5E2CF"/>
                </a:solidFill>
                <a:latin typeface="Lexend Exa"/>
                <a:ea typeface="Lexend Exa"/>
                <a:cs typeface="Lexend Exa"/>
                <a:sym typeface="Lexend Exa"/>
              </a:defRPr>
            </a:lvl8pPr>
            <a:lvl9pPr lvl="8" algn="l">
              <a:lnSpc>
                <a:spcPct val="100000"/>
              </a:lnSpc>
              <a:spcBef>
                <a:spcPts val="0"/>
              </a:spcBef>
              <a:spcAft>
                <a:spcPts val="0"/>
              </a:spcAft>
              <a:buClr>
                <a:srgbClr val="F5E2CF"/>
              </a:buClr>
              <a:buSzPts val="2800"/>
              <a:buFont typeface="Lexend Exa"/>
              <a:buNone/>
              <a:defRPr sz="2800">
                <a:solidFill>
                  <a:srgbClr val="F5E2CF"/>
                </a:solidFill>
                <a:latin typeface="Lexend Exa"/>
                <a:ea typeface="Lexend Exa"/>
                <a:cs typeface="Lexend Exa"/>
                <a:sym typeface="Lexend Exa"/>
              </a:defRPr>
            </a:lvl9pPr>
          </a:lstStyle>
          <a:p/>
        </p:txBody>
      </p:sp>
      <p:sp>
        <p:nvSpPr>
          <p:cNvPr id="124" name="Google Shape;124;g108c6e985fb_1_154"/>
          <p:cNvSpPr txBox="1"/>
          <p:nvPr>
            <p:ph idx="4" type="title"/>
          </p:nvPr>
        </p:nvSpPr>
        <p:spPr>
          <a:xfrm>
            <a:off x="6667600" y="2458733"/>
            <a:ext cx="1716300" cy="845700"/>
          </a:xfrm>
          <a:prstGeom prst="rect">
            <a:avLst/>
          </a:prstGeom>
          <a:noFill/>
          <a:ln>
            <a:noFill/>
          </a:ln>
        </p:spPr>
        <p:txBody>
          <a:bodyPr anchorCtr="0" anchor="ctr" bIns="121900" lIns="121900" spcFirstLastPara="1" rIns="121900" wrap="square" tIns="121900">
            <a:noAutofit/>
          </a:bodyPr>
          <a:lstStyle>
            <a:lvl1pPr lvl="0" algn="r">
              <a:lnSpc>
                <a:spcPct val="100000"/>
              </a:lnSpc>
              <a:spcBef>
                <a:spcPts val="0"/>
              </a:spcBef>
              <a:spcAft>
                <a:spcPts val="0"/>
              </a:spcAft>
              <a:buClr>
                <a:srgbClr val="F5E2CF"/>
              </a:buClr>
              <a:buSzPts val="9300"/>
              <a:buNone/>
              <a:defRPr sz="7600">
                <a:solidFill>
                  <a:srgbClr val="F5E2CF"/>
                </a:solidFill>
              </a:defRPr>
            </a:lvl1pPr>
            <a:lvl2pPr lvl="1" algn="ctr">
              <a:lnSpc>
                <a:spcPct val="100000"/>
              </a:lnSpc>
              <a:spcBef>
                <a:spcPts val="0"/>
              </a:spcBef>
              <a:spcAft>
                <a:spcPts val="0"/>
              </a:spcAft>
              <a:buClr>
                <a:srgbClr val="F5E2CF"/>
              </a:buClr>
              <a:buSzPts val="9300"/>
              <a:buNone/>
              <a:defRPr sz="9300">
                <a:solidFill>
                  <a:srgbClr val="F5E2CF"/>
                </a:solidFill>
              </a:defRPr>
            </a:lvl2pPr>
            <a:lvl3pPr lvl="2" algn="ctr">
              <a:lnSpc>
                <a:spcPct val="100000"/>
              </a:lnSpc>
              <a:spcBef>
                <a:spcPts val="0"/>
              </a:spcBef>
              <a:spcAft>
                <a:spcPts val="0"/>
              </a:spcAft>
              <a:buClr>
                <a:srgbClr val="F5E2CF"/>
              </a:buClr>
              <a:buSzPts val="9300"/>
              <a:buNone/>
              <a:defRPr sz="9300">
                <a:solidFill>
                  <a:srgbClr val="F5E2CF"/>
                </a:solidFill>
              </a:defRPr>
            </a:lvl3pPr>
            <a:lvl4pPr lvl="3" algn="ctr">
              <a:lnSpc>
                <a:spcPct val="100000"/>
              </a:lnSpc>
              <a:spcBef>
                <a:spcPts val="0"/>
              </a:spcBef>
              <a:spcAft>
                <a:spcPts val="0"/>
              </a:spcAft>
              <a:buClr>
                <a:srgbClr val="F5E2CF"/>
              </a:buClr>
              <a:buSzPts val="9300"/>
              <a:buNone/>
              <a:defRPr sz="9300">
                <a:solidFill>
                  <a:srgbClr val="F5E2CF"/>
                </a:solidFill>
              </a:defRPr>
            </a:lvl4pPr>
            <a:lvl5pPr lvl="4" algn="ctr">
              <a:lnSpc>
                <a:spcPct val="100000"/>
              </a:lnSpc>
              <a:spcBef>
                <a:spcPts val="0"/>
              </a:spcBef>
              <a:spcAft>
                <a:spcPts val="0"/>
              </a:spcAft>
              <a:buClr>
                <a:srgbClr val="F5E2CF"/>
              </a:buClr>
              <a:buSzPts val="9300"/>
              <a:buNone/>
              <a:defRPr sz="9300">
                <a:solidFill>
                  <a:srgbClr val="F5E2CF"/>
                </a:solidFill>
              </a:defRPr>
            </a:lvl5pPr>
            <a:lvl6pPr lvl="5" algn="ctr">
              <a:lnSpc>
                <a:spcPct val="100000"/>
              </a:lnSpc>
              <a:spcBef>
                <a:spcPts val="0"/>
              </a:spcBef>
              <a:spcAft>
                <a:spcPts val="0"/>
              </a:spcAft>
              <a:buClr>
                <a:srgbClr val="F5E2CF"/>
              </a:buClr>
              <a:buSzPts val="9300"/>
              <a:buNone/>
              <a:defRPr sz="9300">
                <a:solidFill>
                  <a:srgbClr val="F5E2CF"/>
                </a:solidFill>
              </a:defRPr>
            </a:lvl6pPr>
            <a:lvl7pPr lvl="6" algn="ctr">
              <a:lnSpc>
                <a:spcPct val="100000"/>
              </a:lnSpc>
              <a:spcBef>
                <a:spcPts val="0"/>
              </a:spcBef>
              <a:spcAft>
                <a:spcPts val="0"/>
              </a:spcAft>
              <a:buClr>
                <a:srgbClr val="F5E2CF"/>
              </a:buClr>
              <a:buSzPts val="9300"/>
              <a:buNone/>
              <a:defRPr sz="9300">
                <a:solidFill>
                  <a:srgbClr val="F5E2CF"/>
                </a:solidFill>
              </a:defRPr>
            </a:lvl7pPr>
            <a:lvl8pPr lvl="7" algn="ctr">
              <a:lnSpc>
                <a:spcPct val="100000"/>
              </a:lnSpc>
              <a:spcBef>
                <a:spcPts val="0"/>
              </a:spcBef>
              <a:spcAft>
                <a:spcPts val="0"/>
              </a:spcAft>
              <a:buClr>
                <a:srgbClr val="F5E2CF"/>
              </a:buClr>
              <a:buSzPts val="9300"/>
              <a:buNone/>
              <a:defRPr sz="9300">
                <a:solidFill>
                  <a:srgbClr val="F5E2CF"/>
                </a:solidFill>
              </a:defRPr>
            </a:lvl8pPr>
            <a:lvl9pPr lvl="8" algn="ctr">
              <a:lnSpc>
                <a:spcPct val="100000"/>
              </a:lnSpc>
              <a:spcBef>
                <a:spcPts val="0"/>
              </a:spcBef>
              <a:spcAft>
                <a:spcPts val="0"/>
              </a:spcAft>
              <a:buClr>
                <a:srgbClr val="F5E2CF"/>
              </a:buClr>
              <a:buSzPts val="9300"/>
              <a:buNone/>
              <a:defRPr sz="9300">
                <a:solidFill>
                  <a:srgbClr val="F5E2CF"/>
                </a:solidFill>
              </a:defRPr>
            </a:lvl9pPr>
          </a:lstStyle>
          <a:p/>
        </p:txBody>
      </p:sp>
      <p:sp>
        <p:nvSpPr>
          <p:cNvPr id="125" name="Google Shape;125;g108c6e985fb_1_154"/>
          <p:cNvSpPr txBox="1"/>
          <p:nvPr>
            <p:ph idx="5" type="subTitle"/>
          </p:nvPr>
        </p:nvSpPr>
        <p:spPr>
          <a:xfrm>
            <a:off x="8397600" y="2867500"/>
            <a:ext cx="2834400" cy="9669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Clr>
                <a:srgbClr val="F5E2CF"/>
              </a:buClr>
              <a:buSzPts val="2100"/>
              <a:buNone/>
              <a:defRPr>
                <a:solidFill>
                  <a:srgbClr val="F5E2CF"/>
                </a:solidFill>
              </a:defRPr>
            </a:lvl1pPr>
            <a:lvl2pPr lvl="1" algn="l">
              <a:lnSpc>
                <a:spcPct val="100000"/>
              </a:lnSpc>
              <a:spcBef>
                <a:spcPts val="0"/>
              </a:spcBef>
              <a:spcAft>
                <a:spcPts val="0"/>
              </a:spcAft>
              <a:buClr>
                <a:srgbClr val="F5E2CF"/>
              </a:buClr>
              <a:buSzPts val="2100"/>
              <a:buNone/>
              <a:defRPr>
                <a:solidFill>
                  <a:srgbClr val="F5E2CF"/>
                </a:solidFill>
              </a:defRPr>
            </a:lvl2pPr>
            <a:lvl3pPr lvl="2" algn="l">
              <a:lnSpc>
                <a:spcPct val="100000"/>
              </a:lnSpc>
              <a:spcBef>
                <a:spcPts val="0"/>
              </a:spcBef>
              <a:spcAft>
                <a:spcPts val="0"/>
              </a:spcAft>
              <a:buClr>
                <a:srgbClr val="F5E2CF"/>
              </a:buClr>
              <a:buSzPts val="2100"/>
              <a:buNone/>
              <a:defRPr>
                <a:solidFill>
                  <a:srgbClr val="F5E2CF"/>
                </a:solidFill>
              </a:defRPr>
            </a:lvl3pPr>
            <a:lvl4pPr lvl="3" algn="l">
              <a:lnSpc>
                <a:spcPct val="100000"/>
              </a:lnSpc>
              <a:spcBef>
                <a:spcPts val="0"/>
              </a:spcBef>
              <a:spcAft>
                <a:spcPts val="0"/>
              </a:spcAft>
              <a:buClr>
                <a:srgbClr val="F5E2CF"/>
              </a:buClr>
              <a:buSzPts val="2100"/>
              <a:buNone/>
              <a:defRPr>
                <a:solidFill>
                  <a:srgbClr val="F5E2CF"/>
                </a:solidFill>
              </a:defRPr>
            </a:lvl4pPr>
            <a:lvl5pPr lvl="4" algn="l">
              <a:lnSpc>
                <a:spcPct val="100000"/>
              </a:lnSpc>
              <a:spcBef>
                <a:spcPts val="0"/>
              </a:spcBef>
              <a:spcAft>
                <a:spcPts val="0"/>
              </a:spcAft>
              <a:buClr>
                <a:srgbClr val="F5E2CF"/>
              </a:buClr>
              <a:buSzPts val="2100"/>
              <a:buNone/>
              <a:defRPr>
                <a:solidFill>
                  <a:srgbClr val="F5E2CF"/>
                </a:solidFill>
              </a:defRPr>
            </a:lvl5pPr>
            <a:lvl6pPr lvl="5" algn="l">
              <a:lnSpc>
                <a:spcPct val="100000"/>
              </a:lnSpc>
              <a:spcBef>
                <a:spcPts val="0"/>
              </a:spcBef>
              <a:spcAft>
                <a:spcPts val="0"/>
              </a:spcAft>
              <a:buClr>
                <a:srgbClr val="F5E2CF"/>
              </a:buClr>
              <a:buSzPts val="2100"/>
              <a:buNone/>
              <a:defRPr>
                <a:solidFill>
                  <a:srgbClr val="F5E2CF"/>
                </a:solidFill>
              </a:defRPr>
            </a:lvl6pPr>
            <a:lvl7pPr lvl="6" algn="l">
              <a:lnSpc>
                <a:spcPct val="100000"/>
              </a:lnSpc>
              <a:spcBef>
                <a:spcPts val="0"/>
              </a:spcBef>
              <a:spcAft>
                <a:spcPts val="0"/>
              </a:spcAft>
              <a:buClr>
                <a:srgbClr val="F5E2CF"/>
              </a:buClr>
              <a:buSzPts val="2100"/>
              <a:buNone/>
              <a:defRPr>
                <a:solidFill>
                  <a:srgbClr val="F5E2CF"/>
                </a:solidFill>
              </a:defRPr>
            </a:lvl7pPr>
            <a:lvl8pPr lvl="7" algn="l">
              <a:lnSpc>
                <a:spcPct val="100000"/>
              </a:lnSpc>
              <a:spcBef>
                <a:spcPts val="0"/>
              </a:spcBef>
              <a:spcAft>
                <a:spcPts val="0"/>
              </a:spcAft>
              <a:buClr>
                <a:srgbClr val="F5E2CF"/>
              </a:buClr>
              <a:buSzPts val="2100"/>
              <a:buNone/>
              <a:defRPr>
                <a:solidFill>
                  <a:srgbClr val="F5E2CF"/>
                </a:solidFill>
              </a:defRPr>
            </a:lvl8pPr>
            <a:lvl9pPr lvl="8" algn="l">
              <a:lnSpc>
                <a:spcPct val="100000"/>
              </a:lnSpc>
              <a:spcBef>
                <a:spcPts val="0"/>
              </a:spcBef>
              <a:spcAft>
                <a:spcPts val="0"/>
              </a:spcAft>
              <a:buClr>
                <a:srgbClr val="F5E2CF"/>
              </a:buClr>
              <a:buSzPts val="2100"/>
              <a:buNone/>
              <a:defRPr>
                <a:solidFill>
                  <a:srgbClr val="F5E2CF"/>
                </a:solidFill>
              </a:defRPr>
            </a:lvl9pPr>
          </a:lstStyle>
          <a:p/>
        </p:txBody>
      </p:sp>
      <p:sp>
        <p:nvSpPr>
          <p:cNvPr id="126" name="Google Shape;126;g108c6e985fb_1_154"/>
          <p:cNvSpPr txBox="1"/>
          <p:nvPr>
            <p:ph idx="6" type="subTitle"/>
          </p:nvPr>
        </p:nvSpPr>
        <p:spPr>
          <a:xfrm>
            <a:off x="8397600" y="2326167"/>
            <a:ext cx="2834400" cy="6273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Clr>
                <a:srgbClr val="F5E2CF"/>
              </a:buClr>
              <a:buSzPts val="2800"/>
              <a:buFont typeface="Lexend Exa"/>
              <a:buNone/>
              <a:defRPr sz="2800">
                <a:solidFill>
                  <a:srgbClr val="F5E2CF"/>
                </a:solidFill>
                <a:latin typeface="Lexend Exa"/>
                <a:ea typeface="Lexend Exa"/>
                <a:cs typeface="Lexend Exa"/>
                <a:sym typeface="Lexend Exa"/>
              </a:defRPr>
            </a:lvl1pPr>
            <a:lvl2pPr lvl="1" algn="l">
              <a:lnSpc>
                <a:spcPct val="100000"/>
              </a:lnSpc>
              <a:spcBef>
                <a:spcPts val="0"/>
              </a:spcBef>
              <a:spcAft>
                <a:spcPts val="0"/>
              </a:spcAft>
              <a:buClr>
                <a:srgbClr val="F5E2CF"/>
              </a:buClr>
              <a:buSzPts val="2800"/>
              <a:buFont typeface="Lexend Exa"/>
              <a:buNone/>
              <a:defRPr sz="2800">
                <a:solidFill>
                  <a:srgbClr val="F5E2CF"/>
                </a:solidFill>
                <a:latin typeface="Lexend Exa"/>
                <a:ea typeface="Lexend Exa"/>
                <a:cs typeface="Lexend Exa"/>
                <a:sym typeface="Lexend Exa"/>
              </a:defRPr>
            </a:lvl2pPr>
            <a:lvl3pPr lvl="2" algn="l">
              <a:lnSpc>
                <a:spcPct val="100000"/>
              </a:lnSpc>
              <a:spcBef>
                <a:spcPts val="0"/>
              </a:spcBef>
              <a:spcAft>
                <a:spcPts val="0"/>
              </a:spcAft>
              <a:buClr>
                <a:srgbClr val="F5E2CF"/>
              </a:buClr>
              <a:buSzPts val="2800"/>
              <a:buFont typeface="Lexend Exa"/>
              <a:buNone/>
              <a:defRPr sz="2800">
                <a:solidFill>
                  <a:srgbClr val="F5E2CF"/>
                </a:solidFill>
                <a:latin typeface="Lexend Exa"/>
                <a:ea typeface="Lexend Exa"/>
                <a:cs typeface="Lexend Exa"/>
                <a:sym typeface="Lexend Exa"/>
              </a:defRPr>
            </a:lvl3pPr>
            <a:lvl4pPr lvl="3" algn="l">
              <a:lnSpc>
                <a:spcPct val="100000"/>
              </a:lnSpc>
              <a:spcBef>
                <a:spcPts val="0"/>
              </a:spcBef>
              <a:spcAft>
                <a:spcPts val="0"/>
              </a:spcAft>
              <a:buClr>
                <a:srgbClr val="F5E2CF"/>
              </a:buClr>
              <a:buSzPts val="2800"/>
              <a:buFont typeface="Lexend Exa"/>
              <a:buNone/>
              <a:defRPr sz="2800">
                <a:solidFill>
                  <a:srgbClr val="F5E2CF"/>
                </a:solidFill>
                <a:latin typeface="Lexend Exa"/>
                <a:ea typeface="Lexend Exa"/>
                <a:cs typeface="Lexend Exa"/>
                <a:sym typeface="Lexend Exa"/>
              </a:defRPr>
            </a:lvl4pPr>
            <a:lvl5pPr lvl="4" algn="l">
              <a:lnSpc>
                <a:spcPct val="100000"/>
              </a:lnSpc>
              <a:spcBef>
                <a:spcPts val="0"/>
              </a:spcBef>
              <a:spcAft>
                <a:spcPts val="0"/>
              </a:spcAft>
              <a:buClr>
                <a:srgbClr val="F5E2CF"/>
              </a:buClr>
              <a:buSzPts val="2800"/>
              <a:buFont typeface="Lexend Exa"/>
              <a:buNone/>
              <a:defRPr sz="2800">
                <a:solidFill>
                  <a:srgbClr val="F5E2CF"/>
                </a:solidFill>
                <a:latin typeface="Lexend Exa"/>
                <a:ea typeface="Lexend Exa"/>
                <a:cs typeface="Lexend Exa"/>
                <a:sym typeface="Lexend Exa"/>
              </a:defRPr>
            </a:lvl5pPr>
            <a:lvl6pPr lvl="5" algn="l">
              <a:lnSpc>
                <a:spcPct val="100000"/>
              </a:lnSpc>
              <a:spcBef>
                <a:spcPts val="0"/>
              </a:spcBef>
              <a:spcAft>
                <a:spcPts val="0"/>
              </a:spcAft>
              <a:buClr>
                <a:srgbClr val="F5E2CF"/>
              </a:buClr>
              <a:buSzPts val="2800"/>
              <a:buFont typeface="Lexend Exa"/>
              <a:buNone/>
              <a:defRPr sz="2800">
                <a:solidFill>
                  <a:srgbClr val="F5E2CF"/>
                </a:solidFill>
                <a:latin typeface="Lexend Exa"/>
                <a:ea typeface="Lexend Exa"/>
                <a:cs typeface="Lexend Exa"/>
                <a:sym typeface="Lexend Exa"/>
              </a:defRPr>
            </a:lvl6pPr>
            <a:lvl7pPr lvl="6" algn="l">
              <a:lnSpc>
                <a:spcPct val="100000"/>
              </a:lnSpc>
              <a:spcBef>
                <a:spcPts val="0"/>
              </a:spcBef>
              <a:spcAft>
                <a:spcPts val="0"/>
              </a:spcAft>
              <a:buClr>
                <a:srgbClr val="F5E2CF"/>
              </a:buClr>
              <a:buSzPts val="2800"/>
              <a:buFont typeface="Lexend Exa"/>
              <a:buNone/>
              <a:defRPr sz="2800">
                <a:solidFill>
                  <a:srgbClr val="F5E2CF"/>
                </a:solidFill>
                <a:latin typeface="Lexend Exa"/>
                <a:ea typeface="Lexend Exa"/>
                <a:cs typeface="Lexend Exa"/>
                <a:sym typeface="Lexend Exa"/>
              </a:defRPr>
            </a:lvl7pPr>
            <a:lvl8pPr lvl="7" algn="l">
              <a:lnSpc>
                <a:spcPct val="100000"/>
              </a:lnSpc>
              <a:spcBef>
                <a:spcPts val="0"/>
              </a:spcBef>
              <a:spcAft>
                <a:spcPts val="0"/>
              </a:spcAft>
              <a:buClr>
                <a:srgbClr val="F5E2CF"/>
              </a:buClr>
              <a:buSzPts val="2800"/>
              <a:buFont typeface="Lexend Exa"/>
              <a:buNone/>
              <a:defRPr sz="2800">
                <a:solidFill>
                  <a:srgbClr val="F5E2CF"/>
                </a:solidFill>
                <a:latin typeface="Lexend Exa"/>
                <a:ea typeface="Lexend Exa"/>
                <a:cs typeface="Lexend Exa"/>
                <a:sym typeface="Lexend Exa"/>
              </a:defRPr>
            </a:lvl8pPr>
            <a:lvl9pPr lvl="8" algn="l">
              <a:lnSpc>
                <a:spcPct val="100000"/>
              </a:lnSpc>
              <a:spcBef>
                <a:spcPts val="0"/>
              </a:spcBef>
              <a:spcAft>
                <a:spcPts val="0"/>
              </a:spcAft>
              <a:buClr>
                <a:srgbClr val="F5E2CF"/>
              </a:buClr>
              <a:buSzPts val="2800"/>
              <a:buFont typeface="Lexend Exa"/>
              <a:buNone/>
              <a:defRPr sz="2800">
                <a:solidFill>
                  <a:srgbClr val="F5E2CF"/>
                </a:solidFill>
                <a:latin typeface="Lexend Exa"/>
                <a:ea typeface="Lexend Exa"/>
                <a:cs typeface="Lexend Exa"/>
                <a:sym typeface="Lexend Exa"/>
              </a:defRPr>
            </a:lvl9pPr>
          </a:lstStyle>
          <a:p/>
        </p:txBody>
      </p:sp>
      <p:sp>
        <p:nvSpPr>
          <p:cNvPr id="127" name="Google Shape;127;g108c6e985fb_1_154"/>
          <p:cNvSpPr txBox="1"/>
          <p:nvPr>
            <p:ph idx="7" type="title"/>
          </p:nvPr>
        </p:nvSpPr>
        <p:spPr>
          <a:xfrm>
            <a:off x="960000" y="4641267"/>
            <a:ext cx="1716300" cy="845700"/>
          </a:xfrm>
          <a:prstGeom prst="rect">
            <a:avLst/>
          </a:prstGeom>
          <a:noFill/>
          <a:ln>
            <a:noFill/>
          </a:ln>
        </p:spPr>
        <p:txBody>
          <a:bodyPr anchorCtr="0" anchor="ctr" bIns="121900" lIns="121900" spcFirstLastPara="1" rIns="121900" wrap="square" tIns="121900">
            <a:noAutofit/>
          </a:bodyPr>
          <a:lstStyle>
            <a:lvl1pPr lvl="0" algn="r">
              <a:lnSpc>
                <a:spcPct val="100000"/>
              </a:lnSpc>
              <a:spcBef>
                <a:spcPts val="0"/>
              </a:spcBef>
              <a:spcAft>
                <a:spcPts val="0"/>
              </a:spcAft>
              <a:buClr>
                <a:srgbClr val="F5E2CF"/>
              </a:buClr>
              <a:buSzPts val="9300"/>
              <a:buNone/>
              <a:defRPr sz="7600">
                <a:solidFill>
                  <a:srgbClr val="F5E2CF"/>
                </a:solidFill>
              </a:defRPr>
            </a:lvl1pPr>
            <a:lvl2pPr lvl="1" algn="ctr">
              <a:lnSpc>
                <a:spcPct val="100000"/>
              </a:lnSpc>
              <a:spcBef>
                <a:spcPts val="0"/>
              </a:spcBef>
              <a:spcAft>
                <a:spcPts val="0"/>
              </a:spcAft>
              <a:buClr>
                <a:srgbClr val="F5E2CF"/>
              </a:buClr>
              <a:buSzPts val="9300"/>
              <a:buNone/>
              <a:defRPr sz="9300">
                <a:solidFill>
                  <a:srgbClr val="F5E2CF"/>
                </a:solidFill>
              </a:defRPr>
            </a:lvl2pPr>
            <a:lvl3pPr lvl="2" algn="ctr">
              <a:lnSpc>
                <a:spcPct val="100000"/>
              </a:lnSpc>
              <a:spcBef>
                <a:spcPts val="0"/>
              </a:spcBef>
              <a:spcAft>
                <a:spcPts val="0"/>
              </a:spcAft>
              <a:buClr>
                <a:srgbClr val="F5E2CF"/>
              </a:buClr>
              <a:buSzPts val="9300"/>
              <a:buNone/>
              <a:defRPr sz="9300">
                <a:solidFill>
                  <a:srgbClr val="F5E2CF"/>
                </a:solidFill>
              </a:defRPr>
            </a:lvl3pPr>
            <a:lvl4pPr lvl="3" algn="ctr">
              <a:lnSpc>
                <a:spcPct val="100000"/>
              </a:lnSpc>
              <a:spcBef>
                <a:spcPts val="0"/>
              </a:spcBef>
              <a:spcAft>
                <a:spcPts val="0"/>
              </a:spcAft>
              <a:buClr>
                <a:srgbClr val="F5E2CF"/>
              </a:buClr>
              <a:buSzPts val="9300"/>
              <a:buNone/>
              <a:defRPr sz="9300">
                <a:solidFill>
                  <a:srgbClr val="F5E2CF"/>
                </a:solidFill>
              </a:defRPr>
            </a:lvl4pPr>
            <a:lvl5pPr lvl="4" algn="ctr">
              <a:lnSpc>
                <a:spcPct val="100000"/>
              </a:lnSpc>
              <a:spcBef>
                <a:spcPts val="0"/>
              </a:spcBef>
              <a:spcAft>
                <a:spcPts val="0"/>
              </a:spcAft>
              <a:buClr>
                <a:srgbClr val="F5E2CF"/>
              </a:buClr>
              <a:buSzPts val="9300"/>
              <a:buNone/>
              <a:defRPr sz="9300">
                <a:solidFill>
                  <a:srgbClr val="F5E2CF"/>
                </a:solidFill>
              </a:defRPr>
            </a:lvl5pPr>
            <a:lvl6pPr lvl="5" algn="ctr">
              <a:lnSpc>
                <a:spcPct val="100000"/>
              </a:lnSpc>
              <a:spcBef>
                <a:spcPts val="0"/>
              </a:spcBef>
              <a:spcAft>
                <a:spcPts val="0"/>
              </a:spcAft>
              <a:buClr>
                <a:srgbClr val="F5E2CF"/>
              </a:buClr>
              <a:buSzPts val="9300"/>
              <a:buNone/>
              <a:defRPr sz="9300">
                <a:solidFill>
                  <a:srgbClr val="F5E2CF"/>
                </a:solidFill>
              </a:defRPr>
            </a:lvl6pPr>
            <a:lvl7pPr lvl="6" algn="ctr">
              <a:lnSpc>
                <a:spcPct val="100000"/>
              </a:lnSpc>
              <a:spcBef>
                <a:spcPts val="0"/>
              </a:spcBef>
              <a:spcAft>
                <a:spcPts val="0"/>
              </a:spcAft>
              <a:buClr>
                <a:srgbClr val="F5E2CF"/>
              </a:buClr>
              <a:buSzPts val="9300"/>
              <a:buNone/>
              <a:defRPr sz="9300">
                <a:solidFill>
                  <a:srgbClr val="F5E2CF"/>
                </a:solidFill>
              </a:defRPr>
            </a:lvl7pPr>
            <a:lvl8pPr lvl="7" algn="ctr">
              <a:lnSpc>
                <a:spcPct val="100000"/>
              </a:lnSpc>
              <a:spcBef>
                <a:spcPts val="0"/>
              </a:spcBef>
              <a:spcAft>
                <a:spcPts val="0"/>
              </a:spcAft>
              <a:buClr>
                <a:srgbClr val="F5E2CF"/>
              </a:buClr>
              <a:buSzPts val="9300"/>
              <a:buNone/>
              <a:defRPr sz="9300">
                <a:solidFill>
                  <a:srgbClr val="F5E2CF"/>
                </a:solidFill>
              </a:defRPr>
            </a:lvl8pPr>
            <a:lvl9pPr lvl="8" algn="ctr">
              <a:lnSpc>
                <a:spcPct val="100000"/>
              </a:lnSpc>
              <a:spcBef>
                <a:spcPts val="0"/>
              </a:spcBef>
              <a:spcAft>
                <a:spcPts val="0"/>
              </a:spcAft>
              <a:buClr>
                <a:srgbClr val="F5E2CF"/>
              </a:buClr>
              <a:buSzPts val="9300"/>
              <a:buNone/>
              <a:defRPr sz="9300">
                <a:solidFill>
                  <a:srgbClr val="F5E2CF"/>
                </a:solidFill>
              </a:defRPr>
            </a:lvl9pPr>
          </a:lstStyle>
          <a:p/>
        </p:txBody>
      </p:sp>
      <p:sp>
        <p:nvSpPr>
          <p:cNvPr id="128" name="Google Shape;128;g108c6e985fb_1_154"/>
          <p:cNvSpPr txBox="1"/>
          <p:nvPr>
            <p:ph idx="8" type="subTitle"/>
          </p:nvPr>
        </p:nvSpPr>
        <p:spPr>
          <a:xfrm>
            <a:off x="2676533" y="5022733"/>
            <a:ext cx="2834400" cy="9669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Clr>
                <a:srgbClr val="F5E2CF"/>
              </a:buClr>
              <a:buSzPts val="2100"/>
              <a:buNone/>
              <a:defRPr>
                <a:solidFill>
                  <a:srgbClr val="F5E2CF"/>
                </a:solidFill>
              </a:defRPr>
            </a:lvl1pPr>
            <a:lvl2pPr lvl="1" algn="l">
              <a:lnSpc>
                <a:spcPct val="100000"/>
              </a:lnSpc>
              <a:spcBef>
                <a:spcPts val="0"/>
              </a:spcBef>
              <a:spcAft>
                <a:spcPts val="0"/>
              </a:spcAft>
              <a:buClr>
                <a:srgbClr val="F5E2CF"/>
              </a:buClr>
              <a:buSzPts val="2100"/>
              <a:buNone/>
              <a:defRPr>
                <a:solidFill>
                  <a:srgbClr val="F5E2CF"/>
                </a:solidFill>
              </a:defRPr>
            </a:lvl2pPr>
            <a:lvl3pPr lvl="2" algn="l">
              <a:lnSpc>
                <a:spcPct val="100000"/>
              </a:lnSpc>
              <a:spcBef>
                <a:spcPts val="0"/>
              </a:spcBef>
              <a:spcAft>
                <a:spcPts val="0"/>
              </a:spcAft>
              <a:buClr>
                <a:srgbClr val="F5E2CF"/>
              </a:buClr>
              <a:buSzPts val="2100"/>
              <a:buNone/>
              <a:defRPr>
                <a:solidFill>
                  <a:srgbClr val="F5E2CF"/>
                </a:solidFill>
              </a:defRPr>
            </a:lvl3pPr>
            <a:lvl4pPr lvl="3" algn="l">
              <a:lnSpc>
                <a:spcPct val="100000"/>
              </a:lnSpc>
              <a:spcBef>
                <a:spcPts val="0"/>
              </a:spcBef>
              <a:spcAft>
                <a:spcPts val="0"/>
              </a:spcAft>
              <a:buClr>
                <a:srgbClr val="F5E2CF"/>
              </a:buClr>
              <a:buSzPts val="2100"/>
              <a:buNone/>
              <a:defRPr>
                <a:solidFill>
                  <a:srgbClr val="F5E2CF"/>
                </a:solidFill>
              </a:defRPr>
            </a:lvl4pPr>
            <a:lvl5pPr lvl="4" algn="l">
              <a:lnSpc>
                <a:spcPct val="100000"/>
              </a:lnSpc>
              <a:spcBef>
                <a:spcPts val="0"/>
              </a:spcBef>
              <a:spcAft>
                <a:spcPts val="0"/>
              </a:spcAft>
              <a:buClr>
                <a:srgbClr val="F5E2CF"/>
              </a:buClr>
              <a:buSzPts val="2100"/>
              <a:buNone/>
              <a:defRPr>
                <a:solidFill>
                  <a:srgbClr val="F5E2CF"/>
                </a:solidFill>
              </a:defRPr>
            </a:lvl5pPr>
            <a:lvl6pPr lvl="5" algn="l">
              <a:lnSpc>
                <a:spcPct val="100000"/>
              </a:lnSpc>
              <a:spcBef>
                <a:spcPts val="0"/>
              </a:spcBef>
              <a:spcAft>
                <a:spcPts val="0"/>
              </a:spcAft>
              <a:buClr>
                <a:srgbClr val="F5E2CF"/>
              </a:buClr>
              <a:buSzPts val="2100"/>
              <a:buNone/>
              <a:defRPr>
                <a:solidFill>
                  <a:srgbClr val="F5E2CF"/>
                </a:solidFill>
              </a:defRPr>
            </a:lvl6pPr>
            <a:lvl7pPr lvl="6" algn="l">
              <a:lnSpc>
                <a:spcPct val="100000"/>
              </a:lnSpc>
              <a:spcBef>
                <a:spcPts val="0"/>
              </a:spcBef>
              <a:spcAft>
                <a:spcPts val="0"/>
              </a:spcAft>
              <a:buClr>
                <a:srgbClr val="F5E2CF"/>
              </a:buClr>
              <a:buSzPts val="2100"/>
              <a:buNone/>
              <a:defRPr>
                <a:solidFill>
                  <a:srgbClr val="F5E2CF"/>
                </a:solidFill>
              </a:defRPr>
            </a:lvl7pPr>
            <a:lvl8pPr lvl="7" algn="l">
              <a:lnSpc>
                <a:spcPct val="100000"/>
              </a:lnSpc>
              <a:spcBef>
                <a:spcPts val="0"/>
              </a:spcBef>
              <a:spcAft>
                <a:spcPts val="0"/>
              </a:spcAft>
              <a:buClr>
                <a:srgbClr val="F5E2CF"/>
              </a:buClr>
              <a:buSzPts val="2100"/>
              <a:buNone/>
              <a:defRPr>
                <a:solidFill>
                  <a:srgbClr val="F5E2CF"/>
                </a:solidFill>
              </a:defRPr>
            </a:lvl8pPr>
            <a:lvl9pPr lvl="8" algn="l">
              <a:lnSpc>
                <a:spcPct val="100000"/>
              </a:lnSpc>
              <a:spcBef>
                <a:spcPts val="0"/>
              </a:spcBef>
              <a:spcAft>
                <a:spcPts val="0"/>
              </a:spcAft>
              <a:buClr>
                <a:srgbClr val="F5E2CF"/>
              </a:buClr>
              <a:buSzPts val="2100"/>
              <a:buNone/>
              <a:defRPr>
                <a:solidFill>
                  <a:srgbClr val="F5E2CF"/>
                </a:solidFill>
              </a:defRPr>
            </a:lvl9pPr>
          </a:lstStyle>
          <a:p/>
        </p:txBody>
      </p:sp>
      <p:sp>
        <p:nvSpPr>
          <p:cNvPr id="129" name="Google Shape;129;g108c6e985fb_1_154"/>
          <p:cNvSpPr txBox="1"/>
          <p:nvPr>
            <p:ph idx="9" type="subTitle"/>
          </p:nvPr>
        </p:nvSpPr>
        <p:spPr>
          <a:xfrm>
            <a:off x="2676533" y="4481400"/>
            <a:ext cx="2834400" cy="6273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Clr>
                <a:srgbClr val="F5E2CF"/>
              </a:buClr>
              <a:buSzPts val="2800"/>
              <a:buFont typeface="Lexend Exa"/>
              <a:buNone/>
              <a:defRPr sz="2800">
                <a:solidFill>
                  <a:srgbClr val="F5E2CF"/>
                </a:solidFill>
                <a:latin typeface="Lexend Exa"/>
                <a:ea typeface="Lexend Exa"/>
                <a:cs typeface="Lexend Exa"/>
                <a:sym typeface="Lexend Exa"/>
              </a:defRPr>
            </a:lvl1pPr>
            <a:lvl2pPr lvl="1" algn="l">
              <a:lnSpc>
                <a:spcPct val="100000"/>
              </a:lnSpc>
              <a:spcBef>
                <a:spcPts val="0"/>
              </a:spcBef>
              <a:spcAft>
                <a:spcPts val="0"/>
              </a:spcAft>
              <a:buClr>
                <a:srgbClr val="F5E2CF"/>
              </a:buClr>
              <a:buSzPts val="2800"/>
              <a:buFont typeface="Lexend Exa"/>
              <a:buNone/>
              <a:defRPr sz="2800">
                <a:solidFill>
                  <a:srgbClr val="F5E2CF"/>
                </a:solidFill>
                <a:latin typeface="Lexend Exa"/>
                <a:ea typeface="Lexend Exa"/>
                <a:cs typeface="Lexend Exa"/>
                <a:sym typeface="Lexend Exa"/>
              </a:defRPr>
            </a:lvl2pPr>
            <a:lvl3pPr lvl="2" algn="l">
              <a:lnSpc>
                <a:spcPct val="100000"/>
              </a:lnSpc>
              <a:spcBef>
                <a:spcPts val="0"/>
              </a:spcBef>
              <a:spcAft>
                <a:spcPts val="0"/>
              </a:spcAft>
              <a:buClr>
                <a:srgbClr val="F5E2CF"/>
              </a:buClr>
              <a:buSzPts val="2800"/>
              <a:buFont typeface="Lexend Exa"/>
              <a:buNone/>
              <a:defRPr sz="2800">
                <a:solidFill>
                  <a:srgbClr val="F5E2CF"/>
                </a:solidFill>
                <a:latin typeface="Lexend Exa"/>
                <a:ea typeface="Lexend Exa"/>
                <a:cs typeface="Lexend Exa"/>
                <a:sym typeface="Lexend Exa"/>
              </a:defRPr>
            </a:lvl3pPr>
            <a:lvl4pPr lvl="3" algn="l">
              <a:lnSpc>
                <a:spcPct val="100000"/>
              </a:lnSpc>
              <a:spcBef>
                <a:spcPts val="0"/>
              </a:spcBef>
              <a:spcAft>
                <a:spcPts val="0"/>
              </a:spcAft>
              <a:buClr>
                <a:srgbClr val="F5E2CF"/>
              </a:buClr>
              <a:buSzPts val="2800"/>
              <a:buFont typeface="Lexend Exa"/>
              <a:buNone/>
              <a:defRPr sz="2800">
                <a:solidFill>
                  <a:srgbClr val="F5E2CF"/>
                </a:solidFill>
                <a:latin typeface="Lexend Exa"/>
                <a:ea typeface="Lexend Exa"/>
                <a:cs typeface="Lexend Exa"/>
                <a:sym typeface="Lexend Exa"/>
              </a:defRPr>
            </a:lvl4pPr>
            <a:lvl5pPr lvl="4" algn="l">
              <a:lnSpc>
                <a:spcPct val="100000"/>
              </a:lnSpc>
              <a:spcBef>
                <a:spcPts val="0"/>
              </a:spcBef>
              <a:spcAft>
                <a:spcPts val="0"/>
              </a:spcAft>
              <a:buClr>
                <a:srgbClr val="F5E2CF"/>
              </a:buClr>
              <a:buSzPts val="2800"/>
              <a:buFont typeface="Lexend Exa"/>
              <a:buNone/>
              <a:defRPr sz="2800">
                <a:solidFill>
                  <a:srgbClr val="F5E2CF"/>
                </a:solidFill>
                <a:latin typeface="Lexend Exa"/>
                <a:ea typeface="Lexend Exa"/>
                <a:cs typeface="Lexend Exa"/>
                <a:sym typeface="Lexend Exa"/>
              </a:defRPr>
            </a:lvl5pPr>
            <a:lvl6pPr lvl="5" algn="l">
              <a:lnSpc>
                <a:spcPct val="100000"/>
              </a:lnSpc>
              <a:spcBef>
                <a:spcPts val="0"/>
              </a:spcBef>
              <a:spcAft>
                <a:spcPts val="0"/>
              </a:spcAft>
              <a:buClr>
                <a:srgbClr val="F5E2CF"/>
              </a:buClr>
              <a:buSzPts val="2800"/>
              <a:buFont typeface="Lexend Exa"/>
              <a:buNone/>
              <a:defRPr sz="2800">
                <a:solidFill>
                  <a:srgbClr val="F5E2CF"/>
                </a:solidFill>
                <a:latin typeface="Lexend Exa"/>
                <a:ea typeface="Lexend Exa"/>
                <a:cs typeface="Lexend Exa"/>
                <a:sym typeface="Lexend Exa"/>
              </a:defRPr>
            </a:lvl6pPr>
            <a:lvl7pPr lvl="6" algn="l">
              <a:lnSpc>
                <a:spcPct val="100000"/>
              </a:lnSpc>
              <a:spcBef>
                <a:spcPts val="0"/>
              </a:spcBef>
              <a:spcAft>
                <a:spcPts val="0"/>
              </a:spcAft>
              <a:buClr>
                <a:srgbClr val="F5E2CF"/>
              </a:buClr>
              <a:buSzPts val="2800"/>
              <a:buFont typeface="Lexend Exa"/>
              <a:buNone/>
              <a:defRPr sz="2800">
                <a:solidFill>
                  <a:srgbClr val="F5E2CF"/>
                </a:solidFill>
                <a:latin typeface="Lexend Exa"/>
                <a:ea typeface="Lexend Exa"/>
                <a:cs typeface="Lexend Exa"/>
                <a:sym typeface="Lexend Exa"/>
              </a:defRPr>
            </a:lvl7pPr>
            <a:lvl8pPr lvl="7" algn="l">
              <a:lnSpc>
                <a:spcPct val="100000"/>
              </a:lnSpc>
              <a:spcBef>
                <a:spcPts val="0"/>
              </a:spcBef>
              <a:spcAft>
                <a:spcPts val="0"/>
              </a:spcAft>
              <a:buClr>
                <a:srgbClr val="F5E2CF"/>
              </a:buClr>
              <a:buSzPts val="2800"/>
              <a:buFont typeface="Lexend Exa"/>
              <a:buNone/>
              <a:defRPr sz="2800">
                <a:solidFill>
                  <a:srgbClr val="F5E2CF"/>
                </a:solidFill>
                <a:latin typeface="Lexend Exa"/>
                <a:ea typeface="Lexend Exa"/>
                <a:cs typeface="Lexend Exa"/>
                <a:sym typeface="Lexend Exa"/>
              </a:defRPr>
            </a:lvl8pPr>
            <a:lvl9pPr lvl="8" algn="l">
              <a:lnSpc>
                <a:spcPct val="100000"/>
              </a:lnSpc>
              <a:spcBef>
                <a:spcPts val="0"/>
              </a:spcBef>
              <a:spcAft>
                <a:spcPts val="0"/>
              </a:spcAft>
              <a:buClr>
                <a:srgbClr val="F5E2CF"/>
              </a:buClr>
              <a:buSzPts val="2800"/>
              <a:buFont typeface="Lexend Exa"/>
              <a:buNone/>
              <a:defRPr sz="2800">
                <a:solidFill>
                  <a:srgbClr val="F5E2CF"/>
                </a:solidFill>
                <a:latin typeface="Lexend Exa"/>
                <a:ea typeface="Lexend Exa"/>
                <a:cs typeface="Lexend Exa"/>
                <a:sym typeface="Lexend Exa"/>
              </a:defRPr>
            </a:lvl9pPr>
          </a:lstStyle>
          <a:p/>
        </p:txBody>
      </p:sp>
      <p:sp>
        <p:nvSpPr>
          <p:cNvPr id="130" name="Google Shape;130;g108c6e985fb_1_154"/>
          <p:cNvSpPr txBox="1"/>
          <p:nvPr>
            <p:ph idx="13" type="title"/>
          </p:nvPr>
        </p:nvSpPr>
        <p:spPr>
          <a:xfrm>
            <a:off x="6667600" y="4641267"/>
            <a:ext cx="1716300" cy="845700"/>
          </a:xfrm>
          <a:prstGeom prst="rect">
            <a:avLst/>
          </a:prstGeom>
          <a:noFill/>
          <a:ln>
            <a:noFill/>
          </a:ln>
        </p:spPr>
        <p:txBody>
          <a:bodyPr anchorCtr="0" anchor="ctr" bIns="121900" lIns="121900" spcFirstLastPara="1" rIns="121900" wrap="square" tIns="121900">
            <a:noAutofit/>
          </a:bodyPr>
          <a:lstStyle>
            <a:lvl1pPr lvl="0" algn="r">
              <a:lnSpc>
                <a:spcPct val="100000"/>
              </a:lnSpc>
              <a:spcBef>
                <a:spcPts val="0"/>
              </a:spcBef>
              <a:spcAft>
                <a:spcPts val="0"/>
              </a:spcAft>
              <a:buClr>
                <a:srgbClr val="F5E2CF"/>
              </a:buClr>
              <a:buSzPts val="9300"/>
              <a:buNone/>
              <a:defRPr sz="7600">
                <a:solidFill>
                  <a:srgbClr val="F5E2CF"/>
                </a:solidFill>
              </a:defRPr>
            </a:lvl1pPr>
            <a:lvl2pPr lvl="1" algn="ctr">
              <a:lnSpc>
                <a:spcPct val="100000"/>
              </a:lnSpc>
              <a:spcBef>
                <a:spcPts val="0"/>
              </a:spcBef>
              <a:spcAft>
                <a:spcPts val="0"/>
              </a:spcAft>
              <a:buClr>
                <a:srgbClr val="F5E2CF"/>
              </a:buClr>
              <a:buSzPts val="9300"/>
              <a:buNone/>
              <a:defRPr sz="9300">
                <a:solidFill>
                  <a:srgbClr val="F5E2CF"/>
                </a:solidFill>
              </a:defRPr>
            </a:lvl2pPr>
            <a:lvl3pPr lvl="2" algn="ctr">
              <a:lnSpc>
                <a:spcPct val="100000"/>
              </a:lnSpc>
              <a:spcBef>
                <a:spcPts val="0"/>
              </a:spcBef>
              <a:spcAft>
                <a:spcPts val="0"/>
              </a:spcAft>
              <a:buClr>
                <a:srgbClr val="F5E2CF"/>
              </a:buClr>
              <a:buSzPts val="9300"/>
              <a:buNone/>
              <a:defRPr sz="9300">
                <a:solidFill>
                  <a:srgbClr val="F5E2CF"/>
                </a:solidFill>
              </a:defRPr>
            </a:lvl3pPr>
            <a:lvl4pPr lvl="3" algn="ctr">
              <a:lnSpc>
                <a:spcPct val="100000"/>
              </a:lnSpc>
              <a:spcBef>
                <a:spcPts val="0"/>
              </a:spcBef>
              <a:spcAft>
                <a:spcPts val="0"/>
              </a:spcAft>
              <a:buClr>
                <a:srgbClr val="F5E2CF"/>
              </a:buClr>
              <a:buSzPts val="9300"/>
              <a:buNone/>
              <a:defRPr sz="9300">
                <a:solidFill>
                  <a:srgbClr val="F5E2CF"/>
                </a:solidFill>
              </a:defRPr>
            </a:lvl4pPr>
            <a:lvl5pPr lvl="4" algn="ctr">
              <a:lnSpc>
                <a:spcPct val="100000"/>
              </a:lnSpc>
              <a:spcBef>
                <a:spcPts val="0"/>
              </a:spcBef>
              <a:spcAft>
                <a:spcPts val="0"/>
              </a:spcAft>
              <a:buClr>
                <a:srgbClr val="F5E2CF"/>
              </a:buClr>
              <a:buSzPts val="9300"/>
              <a:buNone/>
              <a:defRPr sz="9300">
                <a:solidFill>
                  <a:srgbClr val="F5E2CF"/>
                </a:solidFill>
              </a:defRPr>
            </a:lvl5pPr>
            <a:lvl6pPr lvl="5" algn="ctr">
              <a:lnSpc>
                <a:spcPct val="100000"/>
              </a:lnSpc>
              <a:spcBef>
                <a:spcPts val="0"/>
              </a:spcBef>
              <a:spcAft>
                <a:spcPts val="0"/>
              </a:spcAft>
              <a:buClr>
                <a:srgbClr val="F5E2CF"/>
              </a:buClr>
              <a:buSzPts val="9300"/>
              <a:buNone/>
              <a:defRPr sz="9300">
                <a:solidFill>
                  <a:srgbClr val="F5E2CF"/>
                </a:solidFill>
              </a:defRPr>
            </a:lvl6pPr>
            <a:lvl7pPr lvl="6" algn="ctr">
              <a:lnSpc>
                <a:spcPct val="100000"/>
              </a:lnSpc>
              <a:spcBef>
                <a:spcPts val="0"/>
              </a:spcBef>
              <a:spcAft>
                <a:spcPts val="0"/>
              </a:spcAft>
              <a:buClr>
                <a:srgbClr val="F5E2CF"/>
              </a:buClr>
              <a:buSzPts val="9300"/>
              <a:buNone/>
              <a:defRPr sz="9300">
                <a:solidFill>
                  <a:srgbClr val="F5E2CF"/>
                </a:solidFill>
              </a:defRPr>
            </a:lvl7pPr>
            <a:lvl8pPr lvl="7" algn="ctr">
              <a:lnSpc>
                <a:spcPct val="100000"/>
              </a:lnSpc>
              <a:spcBef>
                <a:spcPts val="0"/>
              </a:spcBef>
              <a:spcAft>
                <a:spcPts val="0"/>
              </a:spcAft>
              <a:buClr>
                <a:srgbClr val="F5E2CF"/>
              </a:buClr>
              <a:buSzPts val="9300"/>
              <a:buNone/>
              <a:defRPr sz="9300">
                <a:solidFill>
                  <a:srgbClr val="F5E2CF"/>
                </a:solidFill>
              </a:defRPr>
            </a:lvl8pPr>
            <a:lvl9pPr lvl="8" algn="ctr">
              <a:lnSpc>
                <a:spcPct val="100000"/>
              </a:lnSpc>
              <a:spcBef>
                <a:spcPts val="0"/>
              </a:spcBef>
              <a:spcAft>
                <a:spcPts val="0"/>
              </a:spcAft>
              <a:buClr>
                <a:srgbClr val="F5E2CF"/>
              </a:buClr>
              <a:buSzPts val="9300"/>
              <a:buNone/>
              <a:defRPr sz="9300">
                <a:solidFill>
                  <a:srgbClr val="F5E2CF"/>
                </a:solidFill>
              </a:defRPr>
            </a:lvl9pPr>
          </a:lstStyle>
          <a:p/>
        </p:txBody>
      </p:sp>
      <p:sp>
        <p:nvSpPr>
          <p:cNvPr id="131" name="Google Shape;131;g108c6e985fb_1_154"/>
          <p:cNvSpPr txBox="1"/>
          <p:nvPr>
            <p:ph idx="14" type="subTitle"/>
          </p:nvPr>
        </p:nvSpPr>
        <p:spPr>
          <a:xfrm>
            <a:off x="8397600" y="5022733"/>
            <a:ext cx="2834400" cy="9669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Clr>
                <a:srgbClr val="F5E2CF"/>
              </a:buClr>
              <a:buSzPts val="2100"/>
              <a:buNone/>
              <a:defRPr>
                <a:solidFill>
                  <a:srgbClr val="F5E2CF"/>
                </a:solidFill>
              </a:defRPr>
            </a:lvl1pPr>
            <a:lvl2pPr lvl="1" algn="l">
              <a:lnSpc>
                <a:spcPct val="100000"/>
              </a:lnSpc>
              <a:spcBef>
                <a:spcPts val="0"/>
              </a:spcBef>
              <a:spcAft>
                <a:spcPts val="0"/>
              </a:spcAft>
              <a:buClr>
                <a:srgbClr val="F5E2CF"/>
              </a:buClr>
              <a:buSzPts val="2100"/>
              <a:buNone/>
              <a:defRPr>
                <a:solidFill>
                  <a:srgbClr val="F5E2CF"/>
                </a:solidFill>
              </a:defRPr>
            </a:lvl2pPr>
            <a:lvl3pPr lvl="2" algn="l">
              <a:lnSpc>
                <a:spcPct val="100000"/>
              </a:lnSpc>
              <a:spcBef>
                <a:spcPts val="0"/>
              </a:spcBef>
              <a:spcAft>
                <a:spcPts val="0"/>
              </a:spcAft>
              <a:buClr>
                <a:srgbClr val="F5E2CF"/>
              </a:buClr>
              <a:buSzPts val="2100"/>
              <a:buNone/>
              <a:defRPr>
                <a:solidFill>
                  <a:srgbClr val="F5E2CF"/>
                </a:solidFill>
              </a:defRPr>
            </a:lvl3pPr>
            <a:lvl4pPr lvl="3" algn="l">
              <a:lnSpc>
                <a:spcPct val="100000"/>
              </a:lnSpc>
              <a:spcBef>
                <a:spcPts val="0"/>
              </a:spcBef>
              <a:spcAft>
                <a:spcPts val="0"/>
              </a:spcAft>
              <a:buClr>
                <a:srgbClr val="F5E2CF"/>
              </a:buClr>
              <a:buSzPts val="2100"/>
              <a:buNone/>
              <a:defRPr>
                <a:solidFill>
                  <a:srgbClr val="F5E2CF"/>
                </a:solidFill>
              </a:defRPr>
            </a:lvl4pPr>
            <a:lvl5pPr lvl="4" algn="l">
              <a:lnSpc>
                <a:spcPct val="100000"/>
              </a:lnSpc>
              <a:spcBef>
                <a:spcPts val="0"/>
              </a:spcBef>
              <a:spcAft>
                <a:spcPts val="0"/>
              </a:spcAft>
              <a:buClr>
                <a:srgbClr val="F5E2CF"/>
              </a:buClr>
              <a:buSzPts val="2100"/>
              <a:buNone/>
              <a:defRPr>
                <a:solidFill>
                  <a:srgbClr val="F5E2CF"/>
                </a:solidFill>
              </a:defRPr>
            </a:lvl5pPr>
            <a:lvl6pPr lvl="5" algn="l">
              <a:lnSpc>
                <a:spcPct val="100000"/>
              </a:lnSpc>
              <a:spcBef>
                <a:spcPts val="0"/>
              </a:spcBef>
              <a:spcAft>
                <a:spcPts val="0"/>
              </a:spcAft>
              <a:buClr>
                <a:srgbClr val="F5E2CF"/>
              </a:buClr>
              <a:buSzPts val="2100"/>
              <a:buNone/>
              <a:defRPr>
                <a:solidFill>
                  <a:srgbClr val="F5E2CF"/>
                </a:solidFill>
              </a:defRPr>
            </a:lvl6pPr>
            <a:lvl7pPr lvl="6" algn="l">
              <a:lnSpc>
                <a:spcPct val="100000"/>
              </a:lnSpc>
              <a:spcBef>
                <a:spcPts val="0"/>
              </a:spcBef>
              <a:spcAft>
                <a:spcPts val="0"/>
              </a:spcAft>
              <a:buClr>
                <a:srgbClr val="F5E2CF"/>
              </a:buClr>
              <a:buSzPts val="2100"/>
              <a:buNone/>
              <a:defRPr>
                <a:solidFill>
                  <a:srgbClr val="F5E2CF"/>
                </a:solidFill>
              </a:defRPr>
            </a:lvl7pPr>
            <a:lvl8pPr lvl="7" algn="l">
              <a:lnSpc>
                <a:spcPct val="100000"/>
              </a:lnSpc>
              <a:spcBef>
                <a:spcPts val="0"/>
              </a:spcBef>
              <a:spcAft>
                <a:spcPts val="0"/>
              </a:spcAft>
              <a:buClr>
                <a:srgbClr val="F5E2CF"/>
              </a:buClr>
              <a:buSzPts val="2100"/>
              <a:buNone/>
              <a:defRPr>
                <a:solidFill>
                  <a:srgbClr val="F5E2CF"/>
                </a:solidFill>
              </a:defRPr>
            </a:lvl8pPr>
            <a:lvl9pPr lvl="8" algn="l">
              <a:lnSpc>
                <a:spcPct val="100000"/>
              </a:lnSpc>
              <a:spcBef>
                <a:spcPts val="0"/>
              </a:spcBef>
              <a:spcAft>
                <a:spcPts val="0"/>
              </a:spcAft>
              <a:buClr>
                <a:srgbClr val="F5E2CF"/>
              </a:buClr>
              <a:buSzPts val="2100"/>
              <a:buNone/>
              <a:defRPr>
                <a:solidFill>
                  <a:srgbClr val="F5E2CF"/>
                </a:solidFill>
              </a:defRPr>
            </a:lvl9pPr>
          </a:lstStyle>
          <a:p/>
        </p:txBody>
      </p:sp>
      <p:sp>
        <p:nvSpPr>
          <p:cNvPr id="132" name="Google Shape;132;g108c6e985fb_1_154"/>
          <p:cNvSpPr txBox="1"/>
          <p:nvPr>
            <p:ph idx="15" type="subTitle"/>
          </p:nvPr>
        </p:nvSpPr>
        <p:spPr>
          <a:xfrm>
            <a:off x="8397600" y="4481400"/>
            <a:ext cx="2834400" cy="6273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Clr>
                <a:srgbClr val="F5E2CF"/>
              </a:buClr>
              <a:buSzPts val="2800"/>
              <a:buFont typeface="Lexend Exa"/>
              <a:buNone/>
              <a:defRPr sz="2800">
                <a:solidFill>
                  <a:srgbClr val="F5E2CF"/>
                </a:solidFill>
                <a:latin typeface="Lexend Exa"/>
                <a:ea typeface="Lexend Exa"/>
                <a:cs typeface="Lexend Exa"/>
                <a:sym typeface="Lexend Exa"/>
              </a:defRPr>
            </a:lvl1pPr>
            <a:lvl2pPr lvl="1" algn="l">
              <a:lnSpc>
                <a:spcPct val="100000"/>
              </a:lnSpc>
              <a:spcBef>
                <a:spcPts val="0"/>
              </a:spcBef>
              <a:spcAft>
                <a:spcPts val="0"/>
              </a:spcAft>
              <a:buClr>
                <a:srgbClr val="F5E2CF"/>
              </a:buClr>
              <a:buSzPts val="2800"/>
              <a:buFont typeface="Lexend Exa"/>
              <a:buNone/>
              <a:defRPr sz="2800">
                <a:solidFill>
                  <a:srgbClr val="F5E2CF"/>
                </a:solidFill>
                <a:latin typeface="Lexend Exa"/>
                <a:ea typeface="Lexend Exa"/>
                <a:cs typeface="Lexend Exa"/>
                <a:sym typeface="Lexend Exa"/>
              </a:defRPr>
            </a:lvl2pPr>
            <a:lvl3pPr lvl="2" algn="l">
              <a:lnSpc>
                <a:spcPct val="100000"/>
              </a:lnSpc>
              <a:spcBef>
                <a:spcPts val="0"/>
              </a:spcBef>
              <a:spcAft>
                <a:spcPts val="0"/>
              </a:spcAft>
              <a:buClr>
                <a:srgbClr val="F5E2CF"/>
              </a:buClr>
              <a:buSzPts val="2800"/>
              <a:buFont typeface="Lexend Exa"/>
              <a:buNone/>
              <a:defRPr sz="2800">
                <a:solidFill>
                  <a:srgbClr val="F5E2CF"/>
                </a:solidFill>
                <a:latin typeface="Lexend Exa"/>
                <a:ea typeface="Lexend Exa"/>
                <a:cs typeface="Lexend Exa"/>
                <a:sym typeface="Lexend Exa"/>
              </a:defRPr>
            </a:lvl3pPr>
            <a:lvl4pPr lvl="3" algn="l">
              <a:lnSpc>
                <a:spcPct val="100000"/>
              </a:lnSpc>
              <a:spcBef>
                <a:spcPts val="0"/>
              </a:spcBef>
              <a:spcAft>
                <a:spcPts val="0"/>
              </a:spcAft>
              <a:buClr>
                <a:srgbClr val="F5E2CF"/>
              </a:buClr>
              <a:buSzPts val="2800"/>
              <a:buFont typeface="Lexend Exa"/>
              <a:buNone/>
              <a:defRPr sz="2800">
                <a:solidFill>
                  <a:srgbClr val="F5E2CF"/>
                </a:solidFill>
                <a:latin typeface="Lexend Exa"/>
                <a:ea typeface="Lexend Exa"/>
                <a:cs typeface="Lexend Exa"/>
                <a:sym typeface="Lexend Exa"/>
              </a:defRPr>
            </a:lvl4pPr>
            <a:lvl5pPr lvl="4" algn="l">
              <a:lnSpc>
                <a:spcPct val="100000"/>
              </a:lnSpc>
              <a:spcBef>
                <a:spcPts val="0"/>
              </a:spcBef>
              <a:spcAft>
                <a:spcPts val="0"/>
              </a:spcAft>
              <a:buClr>
                <a:srgbClr val="F5E2CF"/>
              </a:buClr>
              <a:buSzPts val="2800"/>
              <a:buFont typeface="Lexend Exa"/>
              <a:buNone/>
              <a:defRPr sz="2800">
                <a:solidFill>
                  <a:srgbClr val="F5E2CF"/>
                </a:solidFill>
                <a:latin typeface="Lexend Exa"/>
                <a:ea typeface="Lexend Exa"/>
                <a:cs typeface="Lexend Exa"/>
                <a:sym typeface="Lexend Exa"/>
              </a:defRPr>
            </a:lvl5pPr>
            <a:lvl6pPr lvl="5" algn="l">
              <a:lnSpc>
                <a:spcPct val="100000"/>
              </a:lnSpc>
              <a:spcBef>
                <a:spcPts val="0"/>
              </a:spcBef>
              <a:spcAft>
                <a:spcPts val="0"/>
              </a:spcAft>
              <a:buClr>
                <a:srgbClr val="F5E2CF"/>
              </a:buClr>
              <a:buSzPts val="2800"/>
              <a:buFont typeface="Lexend Exa"/>
              <a:buNone/>
              <a:defRPr sz="2800">
                <a:solidFill>
                  <a:srgbClr val="F5E2CF"/>
                </a:solidFill>
                <a:latin typeface="Lexend Exa"/>
                <a:ea typeface="Lexend Exa"/>
                <a:cs typeface="Lexend Exa"/>
                <a:sym typeface="Lexend Exa"/>
              </a:defRPr>
            </a:lvl6pPr>
            <a:lvl7pPr lvl="6" algn="l">
              <a:lnSpc>
                <a:spcPct val="100000"/>
              </a:lnSpc>
              <a:spcBef>
                <a:spcPts val="0"/>
              </a:spcBef>
              <a:spcAft>
                <a:spcPts val="0"/>
              </a:spcAft>
              <a:buClr>
                <a:srgbClr val="F5E2CF"/>
              </a:buClr>
              <a:buSzPts val="2800"/>
              <a:buFont typeface="Lexend Exa"/>
              <a:buNone/>
              <a:defRPr sz="2800">
                <a:solidFill>
                  <a:srgbClr val="F5E2CF"/>
                </a:solidFill>
                <a:latin typeface="Lexend Exa"/>
                <a:ea typeface="Lexend Exa"/>
                <a:cs typeface="Lexend Exa"/>
                <a:sym typeface="Lexend Exa"/>
              </a:defRPr>
            </a:lvl7pPr>
            <a:lvl8pPr lvl="7" algn="l">
              <a:lnSpc>
                <a:spcPct val="100000"/>
              </a:lnSpc>
              <a:spcBef>
                <a:spcPts val="0"/>
              </a:spcBef>
              <a:spcAft>
                <a:spcPts val="0"/>
              </a:spcAft>
              <a:buClr>
                <a:srgbClr val="F5E2CF"/>
              </a:buClr>
              <a:buSzPts val="2800"/>
              <a:buFont typeface="Lexend Exa"/>
              <a:buNone/>
              <a:defRPr sz="2800">
                <a:solidFill>
                  <a:srgbClr val="F5E2CF"/>
                </a:solidFill>
                <a:latin typeface="Lexend Exa"/>
                <a:ea typeface="Lexend Exa"/>
                <a:cs typeface="Lexend Exa"/>
                <a:sym typeface="Lexend Exa"/>
              </a:defRPr>
            </a:lvl8pPr>
            <a:lvl9pPr lvl="8" algn="l">
              <a:lnSpc>
                <a:spcPct val="100000"/>
              </a:lnSpc>
              <a:spcBef>
                <a:spcPts val="0"/>
              </a:spcBef>
              <a:spcAft>
                <a:spcPts val="0"/>
              </a:spcAft>
              <a:buClr>
                <a:srgbClr val="F5E2CF"/>
              </a:buClr>
              <a:buSzPts val="2800"/>
              <a:buFont typeface="Lexend Exa"/>
              <a:buNone/>
              <a:defRPr sz="2800">
                <a:solidFill>
                  <a:srgbClr val="F5E2CF"/>
                </a:solidFill>
                <a:latin typeface="Lexend Exa"/>
                <a:ea typeface="Lexend Exa"/>
                <a:cs typeface="Lexend Exa"/>
                <a:sym typeface="Lexend Exa"/>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
    <p:spTree>
      <p:nvGrpSpPr>
        <p:cNvPr id="133" name="Shape 133"/>
        <p:cNvGrpSpPr/>
        <p:nvPr/>
      </p:nvGrpSpPr>
      <p:grpSpPr>
        <a:xfrm>
          <a:off x="0" y="0"/>
          <a:ext cx="0" cy="0"/>
          <a:chOff x="0" y="0"/>
          <a:chExt cx="0" cy="0"/>
        </a:xfrm>
      </p:grpSpPr>
      <p:sp>
        <p:nvSpPr>
          <p:cNvPr id="134" name="Google Shape;134;g108c6e985fb_1_168"/>
          <p:cNvSpPr/>
          <p:nvPr/>
        </p:nvSpPr>
        <p:spPr>
          <a:xfrm>
            <a:off x="9742033" y="0"/>
            <a:ext cx="2450100" cy="4116300"/>
          </a:xfrm>
          <a:prstGeom prst="rect">
            <a:avLst/>
          </a:prstGeom>
          <a:solidFill>
            <a:schemeClr val="lt1"/>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2">
    <p:bg>
      <p:bgPr>
        <a:solidFill>
          <a:srgbClr val="3B4954"/>
        </a:solidFill>
      </p:bgPr>
    </p:bg>
    <p:spTree>
      <p:nvGrpSpPr>
        <p:cNvPr id="135" name="Shape 135"/>
        <p:cNvGrpSpPr/>
        <p:nvPr/>
      </p:nvGrpSpPr>
      <p:grpSpPr>
        <a:xfrm>
          <a:off x="0" y="0"/>
          <a:ext cx="0" cy="0"/>
          <a:chOff x="0" y="0"/>
          <a:chExt cx="0" cy="0"/>
        </a:xfrm>
      </p:grpSpPr>
      <p:sp>
        <p:nvSpPr>
          <p:cNvPr id="136" name="Google Shape;136;g108c6e985fb_1_170"/>
          <p:cNvSpPr/>
          <p:nvPr/>
        </p:nvSpPr>
        <p:spPr>
          <a:xfrm>
            <a:off x="11231991" y="0"/>
            <a:ext cx="960000" cy="6858000"/>
          </a:xfrm>
          <a:prstGeom prst="rect">
            <a:avLst/>
          </a:prstGeom>
          <a:solidFill>
            <a:schemeClr val="dk1"/>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g10b7bc935f0_0_191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25" name="Google Shape;25;g10b7bc935f0_0_191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26" name="Google Shape;26;g10b7bc935f0_0_191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gram with Side Bar Title">
  <p:cSld name="Diagram with Side Bar Title">
    <p:bg>
      <p:bgPr>
        <a:solidFill>
          <a:schemeClr val="lt1"/>
        </a:solidFill>
      </p:bgPr>
    </p:bg>
    <p:spTree>
      <p:nvGrpSpPr>
        <p:cNvPr id="27" name="Shape 27"/>
        <p:cNvGrpSpPr/>
        <p:nvPr/>
      </p:nvGrpSpPr>
      <p:grpSpPr>
        <a:xfrm>
          <a:off x="0" y="0"/>
          <a:ext cx="0" cy="0"/>
          <a:chOff x="0" y="0"/>
          <a:chExt cx="0" cy="0"/>
        </a:xfrm>
      </p:grpSpPr>
      <p:sp>
        <p:nvSpPr>
          <p:cNvPr id="28" name="Google Shape;28;g10b7bc935f0_0_1957"/>
          <p:cNvSpPr/>
          <p:nvPr/>
        </p:nvSpPr>
        <p:spPr>
          <a:xfrm>
            <a:off x="2" y="1"/>
            <a:ext cx="12030900" cy="6149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umbrella&#10;&#10;Description automatically generated" id="29" name="Google Shape;29;g10b7bc935f0_0_1957"/>
          <p:cNvPicPr preferRelativeResize="0"/>
          <p:nvPr/>
        </p:nvPicPr>
        <p:blipFill rotWithShape="1">
          <a:blip r:embed="rId2">
            <a:alphaModFix/>
          </a:blip>
          <a:srcRect b="0" l="0" r="0" t="0"/>
          <a:stretch/>
        </p:blipFill>
        <p:spPr>
          <a:xfrm>
            <a:off x="11420165" y="6278594"/>
            <a:ext cx="441960" cy="469098"/>
          </a:xfrm>
          <a:prstGeom prst="rect">
            <a:avLst/>
          </a:prstGeom>
          <a:noFill/>
          <a:ln>
            <a:noFill/>
          </a:ln>
        </p:spPr>
      </p:pic>
      <p:sp>
        <p:nvSpPr>
          <p:cNvPr id="30" name="Google Shape;30;g10b7bc935f0_0_1957"/>
          <p:cNvSpPr/>
          <p:nvPr/>
        </p:nvSpPr>
        <p:spPr>
          <a:xfrm flipH="1" rot="10800000">
            <a:off x="11164388" y="-129"/>
            <a:ext cx="1027500" cy="61494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 name="Google Shape;31;g10b7bc935f0_0_1957"/>
          <p:cNvSpPr txBox="1"/>
          <p:nvPr>
            <p:ph idx="1" type="body"/>
          </p:nvPr>
        </p:nvSpPr>
        <p:spPr>
          <a:xfrm rot="-5400000">
            <a:off x="8948286" y="2573725"/>
            <a:ext cx="5459700" cy="1027500"/>
          </a:xfrm>
          <a:prstGeom prst="rect">
            <a:avLst/>
          </a:prstGeom>
          <a:noFill/>
          <a:ln>
            <a:noFill/>
          </a:ln>
        </p:spPr>
        <p:txBody>
          <a:bodyPr anchorCtr="0" anchor="ctr" bIns="45700" lIns="91425" spcFirstLastPara="1" rIns="91425" wrap="square" tIns="45700">
            <a:noAutofit/>
          </a:bodyPr>
          <a:lstStyle>
            <a:lvl1pPr indent="-228600" lvl="0" marL="457200" algn="r">
              <a:lnSpc>
                <a:spcPct val="90000"/>
              </a:lnSpc>
              <a:spcBef>
                <a:spcPts val="1200"/>
              </a:spcBef>
              <a:spcAft>
                <a:spcPts val="0"/>
              </a:spcAft>
              <a:buSzPts val="4600"/>
              <a:buNone/>
              <a:defRPr sz="4000">
                <a:solidFill>
                  <a:schemeClr val="lt1"/>
                </a:solidFill>
              </a:defRPr>
            </a:lvl1pPr>
            <a:lvl2pPr indent="-360044" lvl="1" marL="914400" algn="l">
              <a:lnSpc>
                <a:spcPct val="90000"/>
              </a:lnSpc>
              <a:spcBef>
                <a:spcPts val="1200"/>
              </a:spcBef>
              <a:spcAft>
                <a:spcPts val="0"/>
              </a:spcAft>
              <a:buSzPts val="2070"/>
              <a:buChar char="•"/>
              <a:defRPr/>
            </a:lvl2pPr>
            <a:lvl3pPr indent="-360044" lvl="2" marL="1371600" algn="l">
              <a:lnSpc>
                <a:spcPct val="90000"/>
              </a:lnSpc>
              <a:spcBef>
                <a:spcPts val="1200"/>
              </a:spcBef>
              <a:spcAft>
                <a:spcPts val="0"/>
              </a:spcAft>
              <a:buSzPts val="2070"/>
              <a:buChar char="•"/>
              <a:defRPr/>
            </a:lvl3pPr>
            <a:lvl4pPr indent="-360044" lvl="3" marL="1828800" algn="l">
              <a:lnSpc>
                <a:spcPct val="90000"/>
              </a:lnSpc>
              <a:spcBef>
                <a:spcPts val="1200"/>
              </a:spcBef>
              <a:spcAft>
                <a:spcPts val="0"/>
              </a:spcAft>
              <a:buSzPts val="2070"/>
              <a:buChar char="•"/>
              <a:defRPr/>
            </a:lvl4pPr>
            <a:lvl5pPr indent="-360045" lvl="4" marL="2286000" algn="l">
              <a:lnSpc>
                <a:spcPct val="90000"/>
              </a:lnSpc>
              <a:spcBef>
                <a:spcPts val="1200"/>
              </a:spcBef>
              <a:spcAft>
                <a:spcPts val="0"/>
              </a:spcAft>
              <a:buSzPts val="207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g10b7bc935f0_0_1957"/>
          <p:cNvSpPr/>
          <p:nvPr>
            <p:ph idx="2" type="pic"/>
          </p:nvPr>
        </p:nvSpPr>
        <p:spPr>
          <a:xfrm>
            <a:off x="469900" y="357188"/>
            <a:ext cx="10275900" cy="5459700"/>
          </a:xfrm>
          <a:prstGeom prst="rect">
            <a:avLst/>
          </a:prstGeom>
          <a:noFill/>
          <a:ln>
            <a:noFill/>
          </a:ln>
        </p:spPr>
      </p:sp>
      <p:sp>
        <p:nvSpPr>
          <p:cNvPr id="33" name="Google Shape;33;g10b7bc935f0_0_1957"/>
          <p:cNvSpPr txBox="1"/>
          <p:nvPr>
            <p:ph idx="3" type="body"/>
          </p:nvPr>
        </p:nvSpPr>
        <p:spPr>
          <a:xfrm>
            <a:off x="989929" y="6138152"/>
            <a:ext cx="9963300" cy="719700"/>
          </a:xfrm>
          <a:prstGeom prst="rect">
            <a:avLst/>
          </a:prstGeom>
          <a:noFill/>
          <a:ln>
            <a:noFill/>
          </a:ln>
        </p:spPr>
        <p:txBody>
          <a:bodyPr anchorCtr="0" anchor="ctr" bIns="91425" lIns="0" spcFirstLastPara="1" rIns="91425" wrap="square" tIns="91425">
            <a:normAutofit/>
          </a:bodyPr>
          <a:lstStyle>
            <a:lvl1pPr indent="-228600" lvl="0" marL="457200" algn="l">
              <a:lnSpc>
                <a:spcPct val="90000"/>
              </a:lnSpc>
              <a:spcBef>
                <a:spcPts val="1200"/>
              </a:spcBef>
              <a:spcAft>
                <a:spcPts val="0"/>
              </a:spcAft>
              <a:buSzPts val="1840"/>
              <a:buNone/>
              <a:defRPr i="0" sz="1600">
                <a:solidFill>
                  <a:srgbClr val="7F7F7F"/>
                </a:solidFill>
              </a:defRPr>
            </a:lvl1pPr>
            <a:lvl2pPr indent="-228600" lvl="1" marL="914400" algn="l">
              <a:lnSpc>
                <a:spcPct val="90000"/>
              </a:lnSpc>
              <a:spcBef>
                <a:spcPts val="1200"/>
              </a:spcBef>
              <a:spcAft>
                <a:spcPts val="0"/>
              </a:spcAft>
              <a:buSzPts val="2760"/>
              <a:buNone/>
              <a:defRPr/>
            </a:lvl2pPr>
            <a:lvl3pPr indent="-228600" lvl="2" marL="1371600" algn="l">
              <a:lnSpc>
                <a:spcPct val="90000"/>
              </a:lnSpc>
              <a:spcBef>
                <a:spcPts val="1200"/>
              </a:spcBef>
              <a:spcAft>
                <a:spcPts val="0"/>
              </a:spcAft>
              <a:buSzPts val="2300"/>
              <a:buNone/>
              <a:defRPr/>
            </a:lvl3pPr>
            <a:lvl4pPr indent="-228600" lvl="3" marL="1828800" algn="l">
              <a:lnSpc>
                <a:spcPct val="90000"/>
              </a:lnSpc>
              <a:spcBef>
                <a:spcPts val="1200"/>
              </a:spcBef>
              <a:spcAft>
                <a:spcPts val="0"/>
              </a:spcAft>
              <a:buSzPts val="2070"/>
              <a:buNone/>
              <a:defRPr/>
            </a:lvl4pPr>
            <a:lvl5pPr indent="-228600" lvl="4" marL="2286000" algn="l">
              <a:lnSpc>
                <a:spcPct val="90000"/>
              </a:lnSpc>
              <a:spcBef>
                <a:spcPts val="1200"/>
              </a:spcBef>
              <a:spcAft>
                <a:spcPts val="0"/>
              </a:spcAft>
              <a:buSzPts val="207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agram with Side Bar Title">
  <p:cSld name="1_Diagram with Side Bar Title">
    <p:bg>
      <p:bgPr>
        <a:solidFill>
          <a:schemeClr val="lt1"/>
        </a:solidFill>
      </p:bgPr>
    </p:bg>
    <p:spTree>
      <p:nvGrpSpPr>
        <p:cNvPr id="34" name="Shape 34"/>
        <p:cNvGrpSpPr/>
        <p:nvPr/>
      </p:nvGrpSpPr>
      <p:grpSpPr>
        <a:xfrm>
          <a:off x="0" y="0"/>
          <a:ext cx="0" cy="0"/>
          <a:chOff x="0" y="0"/>
          <a:chExt cx="0" cy="0"/>
        </a:xfrm>
      </p:grpSpPr>
      <p:sp>
        <p:nvSpPr>
          <p:cNvPr id="35" name="Google Shape;35;g10b7bc935f0_0_1951"/>
          <p:cNvSpPr/>
          <p:nvPr/>
        </p:nvSpPr>
        <p:spPr>
          <a:xfrm>
            <a:off x="2" y="1"/>
            <a:ext cx="12030900" cy="6857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umbrella&#10;&#10;Description automatically generated" id="36" name="Google Shape;36;g10b7bc935f0_0_1951"/>
          <p:cNvPicPr preferRelativeResize="0"/>
          <p:nvPr/>
        </p:nvPicPr>
        <p:blipFill rotWithShape="1">
          <a:blip r:embed="rId2">
            <a:alphaModFix/>
          </a:blip>
          <a:srcRect b="0" l="0" r="0" t="0"/>
          <a:stretch/>
        </p:blipFill>
        <p:spPr>
          <a:xfrm>
            <a:off x="11420165" y="6278594"/>
            <a:ext cx="441960" cy="469098"/>
          </a:xfrm>
          <a:prstGeom prst="rect">
            <a:avLst/>
          </a:prstGeom>
          <a:noFill/>
          <a:ln>
            <a:noFill/>
          </a:ln>
        </p:spPr>
      </p:pic>
      <p:sp>
        <p:nvSpPr>
          <p:cNvPr id="37" name="Google Shape;37;g10b7bc935f0_0_1951"/>
          <p:cNvSpPr/>
          <p:nvPr/>
        </p:nvSpPr>
        <p:spPr>
          <a:xfrm flipH="1" rot="10800000">
            <a:off x="11164388" y="-129"/>
            <a:ext cx="1027500" cy="61494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 name="Google Shape;38;g10b7bc935f0_0_1951"/>
          <p:cNvSpPr txBox="1"/>
          <p:nvPr>
            <p:ph idx="1" type="body"/>
          </p:nvPr>
        </p:nvSpPr>
        <p:spPr>
          <a:xfrm rot="-5400000">
            <a:off x="8948286" y="2573725"/>
            <a:ext cx="5459700" cy="1027500"/>
          </a:xfrm>
          <a:prstGeom prst="rect">
            <a:avLst/>
          </a:prstGeom>
          <a:noFill/>
          <a:ln>
            <a:noFill/>
          </a:ln>
        </p:spPr>
        <p:txBody>
          <a:bodyPr anchorCtr="0" anchor="ctr" bIns="45700" lIns="91425" spcFirstLastPara="1" rIns="91425" wrap="square" tIns="45700">
            <a:noAutofit/>
          </a:bodyPr>
          <a:lstStyle>
            <a:lvl1pPr indent="-228600" lvl="0" marL="457200" algn="r">
              <a:lnSpc>
                <a:spcPct val="90000"/>
              </a:lnSpc>
              <a:spcBef>
                <a:spcPts val="1200"/>
              </a:spcBef>
              <a:spcAft>
                <a:spcPts val="0"/>
              </a:spcAft>
              <a:buSzPts val="4600"/>
              <a:buNone/>
              <a:defRPr sz="4000">
                <a:solidFill>
                  <a:schemeClr val="lt1"/>
                </a:solidFill>
              </a:defRPr>
            </a:lvl1pPr>
            <a:lvl2pPr indent="-360044" lvl="1" marL="914400" algn="l">
              <a:lnSpc>
                <a:spcPct val="90000"/>
              </a:lnSpc>
              <a:spcBef>
                <a:spcPts val="1200"/>
              </a:spcBef>
              <a:spcAft>
                <a:spcPts val="0"/>
              </a:spcAft>
              <a:buSzPts val="2070"/>
              <a:buChar char="•"/>
              <a:defRPr/>
            </a:lvl2pPr>
            <a:lvl3pPr indent="-360044" lvl="2" marL="1371600" algn="l">
              <a:lnSpc>
                <a:spcPct val="90000"/>
              </a:lnSpc>
              <a:spcBef>
                <a:spcPts val="1200"/>
              </a:spcBef>
              <a:spcAft>
                <a:spcPts val="0"/>
              </a:spcAft>
              <a:buSzPts val="2070"/>
              <a:buChar char="•"/>
              <a:defRPr/>
            </a:lvl3pPr>
            <a:lvl4pPr indent="-360044" lvl="3" marL="1828800" algn="l">
              <a:lnSpc>
                <a:spcPct val="90000"/>
              </a:lnSpc>
              <a:spcBef>
                <a:spcPts val="1200"/>
              </a:spcBef>
              <a:spcAft>
                <a:spcPts val="0"/>
              </a:spcAft>
              <a:buSzPts val="2070"/>
              <a:buChar char="•"/>
              <a:defRPr/>
            </a:lvl4pPr>
            <a:lvl5pPr indent="-360045" lvl="4" marL="2286000" algn="l">
              <a:lnSpc>
                <a:spcPct val="90000"/>
              </a:lnSpc>
              <a:spcBef>
                <a:spcPts val="1200"/>
              </a:spcBef>
              <a:spcAft>
                <a:spcPts val="0"/>
              </a:spcAft>
              <a:buSzPts val="207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g10b7bc935f0_0_1951"/>
          <p:cNvSpPr/>
          <p:nvPr>
            <p:ph idx="2" type="pic"/>
          </p:nvPr>
        </p:nvSpPr>
        <p:spPr>
          <a:xfrm>
            <a:off x="469900" y="357188"/>
            <a:ext cx="10275900" cy="60696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Three Column – Subhead">
  <p:cSld name="Text – Three Column – Subhead">
    <p:spTree>
      <p:nvGrpSpPr>
        <p:cNvPr id="40" name="Shape 40"/>
        <p:cNvGrpSpPr/>
        <p:nvPr/>
      </p:nvGrpSpPr>
      <p:grpSpPr>
        <a:xfrm>
          <a:off x="0" y="0"/>
          <a:ext cx="0" cy="0"/>
          <a:chOff x="0" y="0"/>
          <a:chExt cx="0" cy="0"/>
        </a:xfrm>
      </p:grpSpPr>
      <p:sp>
        <p:nvSpPr>
          <p:cNvPr id="41" name="Google Shape;41;g10b7bc935f0_0_1964"/>
          <p:cNvSpPr txBox="1"/>
          <p:nvPr>
            <p:ph idx="1" type="body"/>
          </p:nvPr>
        </p:nvSpPr>
        <p:spPr>
          <a:xfrm>
            <a:off x="989929" y="6138152"/>
            <a:ext cx="9963300" cy="719700"/>
          </a:xfrm>
          <a:prstGeom prst="rect">
            <a:avLst/>
          </a:prstGeom>
          <a:noFill/>
          <a:ln>
            <a:noFill/>
          </a:ln>
        </p:spPr>
        <p:txBody>
          <a:bodyPr anchorCtr="0" anchor="ctr" bIns="91425" lIns="0" spcFirstLastPara="1" rIns="91425" wrap="square" tIns="91425">
            <a:normAutofit/>
          </a:bodyPr>
          <a:lstStyle>
            <a:lvl1pPr indent="-228600" lvl="0" marL="457200" algn="l">
              <a:lnSpc>
                <a:spcPct val="90000"/>
              </a:lnSpc>
              <a:spcBef>
                <a:spcPts val="1200"/>
              </a:spcBef>
              <a:spcAft>
                <a:spcPts val="0"/>
              </a:spcAft>
              <a:buSzPts val="1840"/>
              <a:buNone/>
              <a:defRPr i="0" sz="1600">
                <a:solidFill>
                  <a:srgbClr val="7F7F7F"/>
                </a:solidFill>
              </a:defRPr>
            </a:lvl1pPr>
            <a:lvl2pPr indent="-228600" lvl="1" marL="914400" algn="l">
              <a:lnSpc>
                <a:spcPct val="90000"/>
              </a:lnSpc>
              <a:spcBef>
                <a:spcPts val="1200"/>
              </a:spcBef>
              <a:spcAft>
                <a:spcPts val="0"/>
              </a:spcAft>
              <a:buSzPts val="2760"/>
              <a:buNone/>
              <a:defRPr/>
            </a:lvl2pPr>
            <a:lvl3pPr indent="-228600" lvl="2" marL="1371600" algn="l">
              <a:lnSpc>
                <a:spcPct val="90000"/>
              </a:lnSpc>
              <a:spcBef>
                <a:spcPts val="1200"/>
              </a:spcBef>
              <a:spcAft>
                <a:spcPts val="0"/>
              </a:spcAft>
              <a:buSzPts val="2300"/>
              <a:buNone/>
              <a:defRPr/>
            </a:lvl3pPr>
            <a:lvl4pPr indent="-228600" lvl="3" marL="1828800" algn="l">
              <a:lnSpc>
                <a:spcPct val="90000"/>
              </a:lnSpc>
              <a:spcBef>
                <a:spcPts val="1200"/>
              </a:spcBef>
              <a:spcAft>
                <a:spcPts val="0"/>
              </a:spcAft>
              <a:buSzPts val="2070"/>
              <a:buNone/>
              <a:defRPr/>
            </a:lvl4pPr>
            <a:lvl5pPr indent="-228600" lvl="4" marL="2286000" algn="l">
              <a:lnSpc>
                <a:spcPct val="90000"/>
              </a:lnSpc>
              <a:spcBef>
                <a:spcPts val="1200"/>
              </a:spcBef>
              <a:spcAft>
                <a:spcPts val="0"/>
              </a:spcAft>
              <a:buSzPts val="207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umbrella&#10;&#10;Description automatically generated" id="42" name="Google Shape;42;g10b7bc935f0_0_1964"/>
          <p:cNvPicPr preferRelativeResize="0"/>
          <p:nvPr/>
        </p:nvPicPr>
        <p:blipFill rotWithShape="1">
          <a:blip r:embed="rId2">
            <a:alphaModFix/>
          </a:blip>
          <a:srcRect b="0" l="0" r="0" t="0"/>
          <a:stretch/>
        </p:blipFill>
        <p:spPr>
          <a:xfrm>
            <a:off x="11420165" y="6278594"/>
            <a:ext cx="441960" cy="469098"/>
          </a:xfrm>
          <a:prstGeom prst="rect">
            <a:avLst/>
          </a:prstGeom>
          <a:noFill/>
          <a:ln>
            <a:noFill/>
          </a:ln>
        </p:spPr>
      </p:pic>
      <p:sp>
        <p:nvSpPr>
          <p:cNvPr id="43" name="Google Shape;43;g10b7bc935f0_0_1964"/>
          <p:cNvSpPr txBox="1"/>
          <p:nvPr>
            <p:ph idx="2" type="body"/>
          </p:nvPr>
        </p:nvSpPr>
        <p:spPr>
          <a:xfrm>
            <a:off x="838199" y="2529191"/>
            <a:ext cx="3200400" cy="3112800"/>
          </a:xfrm>
          <a:prstGeom prst="rect">
            <a:avLst/>
          </a:prstGeom>
          <a:noFill/>
          <a:ln>
            <a:noFill/>
          </a:ln>
        </p:spPr>
        <p:txBody>
          <a:bodyPr anchorCtr="0" anchor="t" bIns="45700" lIns="91425" spcFirstLastPara="1" rIns="91425" wrap="square" tIns="45700">
            <a:normAutofit/>
          </a:bodyPr>
          <a:lstStyle>
            <a:lvl1pPr indent="-360045" lvl="0" marL="457200" algn="l">
              <a:lnSpc>
                <a:spcPct val="90000"/>
              </a:lnSpc>
              <a:spcBef>
                <a:spcPts val="1200"/>
              </a:spcBef>
              <a:spcAft>
                <a:spcPts val="0"/>
              </a:spcAft>
              <a:buSzPts val="2070"/>
              <a:buChar char="•"/>
              <a:defRPr/>
            </a:lvl1pPr>
            <a:lvl2pPr indent="-360044" lvl="1" marL="914400" algn="l">
              <a:lnSpc>
                <a:spcPct val="90000"/>
              </a:lnSpc>
              <a:spcBef>
                <a:spcPts val="1200"/>
              </a:spcBef>
              <a:spcAft>
                <a:spcPts val="0"/>
              </a:spcAft>
              <a:buSzPts val="2070"/>
              <a:buChar char="•"/>
              <a:defRPr/>
            </a:lvl2pPr>
            <a:lvl3pPr indent="-360044" lvl="2" marL="1371600" algn="l">
              <a:lnSpc>
                <a:spcPct val="90000"/>
              </a:lnSpc>
              <a:spcBef>
                <a:spcPts val="1200"/>
              </a:spcBef>
              <a:spcAft>
                <a:spcPts val="0"/>
              </a:spcAft>
              <a:buSzPts val="2070"/>
              <a:buChar char="•"/>
              <a:defRPr/>
            </a:lvl3pPr>
            <a:lvl4pPr indent="-360044" lvl="3" marL="1828800" algn="l">
              <a:lnSpc>
                <a:spcPct val="90000"/>
              </a:lnSpc>
              <a:spcBef>
                <a:spcPts val="1200"/>
              </a:spcBef>
              <a:spcAft>
                <a:spcPts val="0"/>
              </a:spcAft>
              <a:buSzPts val="2070"/>
              <a:buChar char="•"/>
              <a:defRPr/>
            </a:lvl4pPr>
            <a:lvl5pPr indent="-360045" lvl="4" marL="2286000" algn="l">
              <a:lnSpc>
                <a:spcPct val="90000"/>
              </a:lnSpc>
              <a:spcBef>
                <a:spcPts val="1200"/>
              </a:spcBef>
              <a:spcAft>
                <a:spcPts val="0"/>
              </a:spcAft>
              <a:buSzPts val="207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g10b7bc935f0_0_1964"/>
          <p:cNvSpPr txBox="1"/>
          <p:nvPr>
            <p:ph idx="3" type="body"/>
          </p:nvPr>
        </p:nvSpPr>
        <p:spPr>
          <a:xfrm>
            <a:off x="4495800" y="2529191"/>
            <a:ext cx="3200400" cy="3112800"/>
          </a:xfrm>
          <a:prstGeom prst="rect">
            <a:avLst/>
          </a:prstGeom>
          <a:noFill/>
          <a:ln>
            <a:noFill/>
          </a:ln>
        </p:spPr>
        <p:txBody>
          <a:bodyPr anchorCtr="0" anchor="t" bIns="45700" lIns="91425" spcFirstLastPara="1" rIns="91425" wrap="square" tIns="45700">
            <a:normAutofit/>
          </a:bodyPr>
          <a:lstStyle>
            <a:lvl1pPr indent="-360045" lvl="0" marL="457200" algn="l">
              <a:lnSpc>
                <a:spcPct val="90000"/>
              </a:lnSpc>
              <a:spcBef>
                <a:spcPts val="1200"/>
              </a:spcBef>
              <a:spcAft>
                <a:spcPts val="0"/>
              </a:spcAft>
              <a:buSzPts val="2070"/>
              <a:buChar char="•"/>
              <a:defRPr/>
            </a:lvl1pPr>
            <a:lvl2pPr indent="-360044" lvl="1" marL="914400" algn="l">
              <a:lnSpc>
                <a:spcPct val="90000"/>
              </a:lnSpc>
              <a:spcBef>
                <a:spcPts val="1200"/>
              </a:spcBef>
              <a:spcAft>
                <a:spcPts val="0"/>
              </a:spcAft>
              <a:buSzPts val="2070"/>
              <a:buChar char="•"/>
              <a:defRPr/>
            </a:lvl2pPr>
            <a:lvl3pPr indent="-360044" lvl="2" marL="1371600" algn="l">
              <a:lnSpc>
                <a:spcPct val="90000"/>
              </a:lnSpc>
              <a:spcBef>
                <a:spcPts val="1200"/>
              </a:spcBef>
              <a:spcAft>
                <a:spcPts val="0"/>
              </a:spcAft>
              <a:buSzPts val="2070"/>
              <a:buChar char="•"/>
              <a:defRPr/>
            </a:lvl3pPr>
            <a:lvl4pPr indent="-360044" lvl="3" marL="1828800" algn="l">
              <a:lnSpc>
                <a:spcPct val="90000"/>
              </a:lnSpc>
              <a:spcBef>
                <a:spcPts val="1200"/>
              </a:spcBef>
              <a:spcAft>
                <a:spcPts val="0"/>
              </a:spcAft>
              <a:buSzPts val="2070"/>
              <a:buChar char="•"/>
              <a:defRPr/>
            </a:lvl4pPr>
            <a:lvl5pPr indent="-360045" lvl="4" marL="2286000" algn="l">
              <a:lnSpc>
                <a:spcPct val="90000"/>
              </a:lnSpc>
              <a:spcBef>
                <a:spcPts val="1200"/>
              </a:spcBef>
              <a:spcAft>
                <a:spcPts val="0"/>
              </a:spcAft>
              <a:buSzPts val="207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g10b7bc935f0_0_1964"/>
          <p:cNvSpPr txBox="1"/>
          <p:nvPr>
            <p:ph idx="4" type="body"/>
          </p:nvPr>
        </p:nvSpPr>
        <p:spPr>
          <a:xfrm>
            <a:off x="8153400" y="2529191"/>
            <a:ext cx="3200400" cy="3112800"/>
          </a:xfrm>
          <a:prstGeom prst="rect">
            <a:avLst/>
          </a:prstGeom>
          <a:noFill/>
          <a:ln>
            <a:noFill/>
          </a:ln>
        </p:spPr>
        <p:txBody>
          <a:bodyPr anchorCtr="0" anchor="t" bIns="45700" lIns="91425" spcFirstLastPara="1" rIns="91425" wrap="square" tIns="45700">
            <a:normAutofit/>
          </a:bodyPr>
          <a:lstStyle>
            <a:lvl1pPr indent="-360045" lvl="0" marL="457200" algn="l">
              <a:lnSpc>
                <a:spcPct val="90000"/>
              </a:lnSpc>
              <a:spcBef>
                <a:spcPts val="1200"/>
              </a:spcBef>
              <a:spcAft>
                <a:spcPts val="0"/>
              </a:spcAft>
              <a:buSzPts val="2070"/>
              <a:buChar char="•"/>
              <a:defRPr/>
            </a:lvl1pPr>
            <a:lvl2pPr indent="-360044" lvl="1" marL="914400" algn="l">
              <a:lnSpc>
                <a:spcPct val="90000"/>
              </a:lnSpc>
              <a:spcBef>
                <a:spcPts val="1200"/>
              </a:spcBef>
              <a:spcAft>
                <a:spcPts val="0"/>
              </a:spcAft>
              <a:buSzPts val="2070"/>
              <a:buChar char="•"/>
              <a:defRPr/>
            </a:lvl2pPr>
            <a:lvl3pPr indent="-360044" lvl="2" marL="1371600" algn="l">
              <a:lnSpc>
                <a:spcPct val="90000"/>
              </a:lnSpc>
              <a:spcBef>
                <a:spcPts val="1200"/>
              </a:spcBef>
              <a:spcAft>
                <a:spcPts val="0"/>
              </a:spcAft>
              <a:buSzPts val="2070"/>
              <a:buChar char="•"/>
              <a:defRPr/>
            </a:lvl3pPr>
            <a:lvl4pPr indent="-360044" lvl="3" marL="1828800" algn="l">
              <a:lnSpc>
                <a:spcPct val="90000"/>
              </a:lnSpc>
              <a:spcBef>
                <a:spcPts val="1200"/>
              </a:spcBef>
              <a:spcAft>
                <a:spcPts val="0"/>
              </a:spcAft>
              <a:buSzPts val="2070"/>
              <a:buChar char="•"/>
              <a:defRPr/>
            </a:lvl4pPr>
            <a:lvl5pPr indent="-360045" lvl="4" marL="2286000" algn="l">
              <a:lnSpc>
                <a:spcPct val="90000"/>
              </a:lnSpc>
              <a:spcBef>
                <a:spcPts val="1200"/>
              </a:spcBef>
              <a:spcAft>
                <a:spcPts val="0"/>
              </a:spcAft>
              <a:buSzPts val="207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g10b7bc935f0_0_1964"/>
          <p:cNvSpPr txBox="1"/>
          <p:nvPr>
            <p:ph idx="5" type="body"/>
          </p:nvPr>
        </p:nvSpPr>
        <p:spPr>
          <a:xfrm>
            <a:off x="838199" y="1825625"/>
            <a:ext cx="3200400" cy="486300"/>
          </a:xfrm>
          <a:prstGeom prst="rect">
            <a:avLst/>
          </a:prstGeom>
          <a:solidFill>
            <a:schemeClr val="dk2"/>
          </a:solidFill>
          <a:ln>
            <a:noFill/>
          </a:ln>
        </p:spPr>
        <p:txBody>
          <a:bodyPr anchorCtr="0" anchor="ctr" bIns="45700" lIns="182875" spcFirstLastPara="1" rIns="91425" wrap="square" tIns="45700">
            <a:normAutofit/>
          </a:bodyPr>
          <a:lstStyle>
            <a:lvl1pPr indent="-228600" lvl="0" marL="457200" algn="l">
              <a:lnSpc>
                <a:spcPct val="90000"/>
              </a:lnSpc>
              <a:spcBef>
                <a:spcPts val="1200"/>
              </a:spcBef>
              <a:spcAft>
                <a:spcPts val="0"/>
              </a:spcAft>
              <a:buSzPts val="2300"/>
              <a:buNone/>
              <a:defRPr sz="2000">
                <a:solidFill>
                  <a:schemeClr val="lt1"/>
                </a:solidFill>
              </a:defRPr>
            </a:lvl1pPr>
            <a:lvl2pPr indent="-360044" lvl="1" marL="914400" algn="l">
              <a:lnSpc>
                <a:spcPct val="90000"/>
              </a:lnSpc>
              <a:spcBef>
                <a:spcPts val="1200"/>
              </a:spcBef>
              <a:spcAft>
                <a:spcPts val="0"/>
              </a:spcAft>
              <a:buSzPts val="2070"/>
              <a:buChar char="•"/>
              <a:defRPr/>
            </a:lvl2pPr>
            <a:lvl3pPr indent="-360044" lvl="2" marL="1371600" algn="l">
              <a:lnSpc>
                <a:spcPct val="90000"/>
              </a:lnSpc>
              <a:spcBef>
                <a:spcPts val="1200"/>
              </a:spcBef>
              <a:spcAft>
                <a:spcPts val="0"/>
              </a:spcAft>
              <a:buSzPts val="2070"/>
              <a:buChar char="•"/>
              <a:defRPr/>
            </a:lvl3pPr>
            <a:lvl4pPr indent="-360044" lvl="3" marL="1828800" algn="l">
              <a:lnSpc>
                <a:spcPct val="90000"/>
              </a:lnSpc>
              <a:spcBef>
                <a:spcPts val="1200"/>
              </a:spcBef>
              <a:spcAft>
                <a:spcPts val="0"/>
              </a:spcAft>
              <a:buSzPts val="2070"/>
              <a:buChar char="•"/>
              <a:defRPr/>
            </a:lvl4pPr>
            <a:lvl5pPr indent="-360045" lvl="4" marL="2286000" algn="l">
              <a:lnSpc>
                <a:spcPct val="90000"/>
              </a:lnSpc>
              <a:spcBef>
                <a:spcPts val="1200"/>
              </a:spcBef>
              <a:spcAft>
                <a:spcPts val="0"/>
              </a:spcAft>
              <a:buSzPts val="207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g10b7bc935f0_0_1964"/>
          <p:cNvSpPr txBox="1"/>
          <p:nvPr>
            <p:ph idx="6" type="body"/>
          </p:nvPr>
        </p:nvSpPr>
        <p:spPr>
          <a:xfrm>
            <a:off x="4495800" y="1825625"/>
            <a:ext cx="3200400" cy="486300"/>
          </a:xfrm>
          <a:prstGeom prst="rect">
            <a:avLst/>
          </a:prstGeom>
          <a:solidFill>
            <a:schemeClr val="dk2"/>
          </a:solidFill>
          <a:ln>
            <a:noFill/>
          </a:ln>
        </p:spPr>
        <p:txBody>
          <a:bodyPr anchorCtr="0" anchor="ctr" bIns="45700" lIns="182875" spcFirstLastPara="1" rIns="91425" wrap="square" tIns="45700">
            <a:normAutofit/>
          </a:bodyPr>
          <a:lstStyle>
            <a:lvl1pPr indent="-228600" lvl="0" marL="457200" algn="l">
              <a:lnSpc>
                <a:spcPct val="90000"/>
              </a:lnSpc>
              <a:spcBef>
                <a:spcPts val="1200"/>
              </a:spcBef>
              <a:spcAft>
                <a:spcPts val="0"/>
              </a:spcAft>
              <a:buSzPts val="2300"/>
              <a:buNone/>
              <a:defRPr sz="2000">
                <a:solidFill>
                  <a:schemeClr val="lt1"/>
                </a:solidFill>
              </a:defRPr>
            </a:lvl1pPr>
            <a:lvl2pPr indent="-360044" lvl="1" marL="914400" algn="l">
              <a:lnSpc>
                <a:spcPct val="90000"/>
              </a:lnSpc>
              <a:spcBef>
                <a:spcPts val="1200"/>
              </a:spcBef>
              <a:spcAft>
                <a:spcPts val="0"/>
              </a:spcAft>
              <a:buSzPts val="2070"/>
              <a:buChar char="•"/>
              <a:defRPr/>
            </a:lvl2pPr>
            <a:lvl3pPr indent="-360044" lvl="2" marL="1371600" algn="l">
              <a:lnSpc>
                <a:spcPct val="90000"/>
              </a:lnSpc>
              <a:spcBef>
                <a:spcPts val="1200"/>
              </a:spcBef>
              <a:spcAft>
                <a:spcPts val="0"/>
              </a:spcAft>
              <a:buSzPts val="2070"/>
              <a:buChar char="•"/>
              <a:defRPr/>
            </a:lvl3pPr>
            <a:lvl4pPr indent="-360044" lvl="3" marL="1828800" algn="l">
              <a:lnSpc>
                <a:spcPct val="90000"/>
              </a:lnSpc>
              <a:spcBef>
                <a:spcPts val="1200"/>
              </a:spcBef>
              <a:spcAft>
                <a:spcPts val="0"/>
              </a:spcAft>
              <a:buSzPts val="2070"/>
              <a:buChar char="•"/>
              <a:defRPr/>
            </a:lvl4pPr>
            <a:lvl5pPr indent="-360045" lvl="4" marL="2286000" algn="l">
              <a:lnSpc>
                <a:spcPct val="90000"/>
              </a:lnSpc>
              <a:spcBef>
                <a:spcPts val="1200"/>
              </a:spcBef>
              <a:spcAft>
                <a:spcPts val="0"/>
              </a:spcAft>
              <a:buSzPts val="207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g10b7bc935f0_0_1964"/>
          <p:cNvSpPr txBox="1"/>
          <p:nvPr>
            <p:ph idx="7" type="body"/>
          </p:nvPr>
        </p:nvSpPr>
        <p:spPr>
          <a:xfrm>
            <a:off x="8153400" y="1825625"/>
            <a:ext cx="3200400" cy="486300"/>
          </a:xfrm>
          <a:prstGeom prst="rect">
            <a:avLst/>
          </a:prstGeom>
          <a:solidFill>
            <a:schemeClr val="dk2"/>
          </a:solidFill>
          <a:ln>
            <a:noFill/>
          </a:ln>
        </p:spPr>
        <p:txBody>
          <a:bodyPr anchorCtr="0" anchor="ctr" bIns="45700" lIns="182875" spcFirstLastPara="1" rIns="91425" wrap="square" tIns="45700">
            <a:normAutofit/>
          </a:bodyPr>
          <a:lstStyle>
            <a:lvl1pPr indent="-228600" lvl="0" marL="457200" algn="l">
              <a:lnSpc>
                <a:spcPct val="90000"/>
              </a:lnSpc>
              <a:spcBef>
                <a:spcPts val="1200"/>
              </a:spcBef>
              <a:spcAft>
                <a:spcPts val="0"/>
              </a:spcAft>
              <a:buSzPts val="2300"/>
              <a:buNone/>
              <a:defRPr sz="2000">
                <a:solidFill>
                  <a:schemeClr val="lt1"/>
                </a:solidFill>
              </a:defRPr>
            </a:lvl1pPr>
            <a:lvl2pPr indent="-360044" lvl="1" marL="914400" algn="l">
              <a:lnSpc>
                <a:spcPct val="90000"/>
              </a:lnSpc>
              <a:spcBef>
                <a:spcPts val="1200"/>
              </a:spcBef>
              <a:spcAft>
                <a:spcPts val="0"/>
              </a:spcAft>
              <a:buSzPts val="2070"/>
              <a:buChar char="•"/>
              <a:defRPr/>
            </a:lvl2pPr>
            <a:lvl3pPr indent="-360044" lvl="2" marL="1371600" algn="l">
              <a:lnSpc>
                <a:spcPct val="90000"/>
              </a:lnSpc>
              <a:spcBef>
                <a:spcPts val="1200"/>
              </a:spcBef>
              <a:spcAft>
                <a:spcPts val="0"/>
              </a:spcAft>
              <a:buSzPts val="2070"/>
              <a:buChar char="•"/>
              <a:defRPr/>
            </a:lvl3pPr>
            <a:lvl4pPr indent="-360044" lvl="3" marL="1828800" algn="l">
              <a:lnSpc>
                <a:spcPct val="90000"/>
              </a:lnSpc>
              <a:spcBef>
                <a:spcPts val="1200"/>
              </a:spcBef>
              <a:spcAft>
                <a:spcPts val="0"/>
              </a:spcAft>
              <a:buSzPts val="2070"/>
              <a:buChar char="•"/>
              <a:defRPr/>
            </a:lvl4pPr>
            <a:lvl5pPr indent="-360045" lvl="4" marL="2286000" algn="l">
              <a:lnSpc>
                <a:spcPct val="90000"/>
              </a:lnSpc>
              <a:spcBef>
                <a:spcPts val="1200"/>
              </a:spcBef>
              <a:spcAft>
                <a:spcPts val="0"/>
              </a:spcAft>
              <a:buSzPts val="207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9" name="Google Shape;49;g10b7bc935f0_0_1964"/>
          <p:cNvCxnSpPr/>
          <p:nvPr/>
        </p:nvCxnSpPr>
        <p:spPr>
          <a:xfrm>
            <a:off x="949289" y="1590512"/>
            <a:ext cx="501900" cy="0"/>
          </a:xfrm>
          <a:prstGeom prst="straightConnector1">
            <a:avLst/>
          </a:prstGeom>
          <a:noFill/>
          <a:ln cap="flat" cmpd="sng" w="28575">
            <a:solidFill>
              <a:srgbClr val="BFBFBF"/>
            </a:solidFill>
            <a:prstDash val="solid"/>
            <a:miter lim="800000"/>
            <a:headEnd len="sm" w="sm" type="none"/>
            <a:tailEnd len="sm" w="sm" type="none"/>
          </a:ln>
        </p:spPr>
      </p:cxnSp>
      <p:sp>
        <p:nvSpPr>
          <p:cNvPr id="50" name="Google Shape;50;g10b7bc935f0_0_1964"/>
          <p:cNvSpPr txBox="1"/>
          <p:nvPr>
            <p:ph type="title"/>
          </p:nvPr>
        </p:nvSpPr>
        <p:spPr>
          <a:xfrm>
            <a:off x="838200" y="365125"/>
            <a:ext cx="10468200" cy="1123200"/>
          </a:xfrm>
          <a:prstGeom prst="rect">
            <a:avLst/>
          </a:prstGeom>
          <a:noFill/>
          <a:ln>
            <a:noFill/>
          </a:ln>
        </p:spPr>
        <p:txBody>
          <a:bodyPr anchorCtr="0" anchor="b" bIns="45700" lIns="91425" spcFirstLastPara="1" rIns="91425" wrap="square" tIns="45700">
            <a:normAutofit/>
          </a:bodyPr>
          <a:lstStyle>
            <a:lvl1pPr lvl="0" algn="l">
              <a:lnSpc>
                <a:spcPct val="75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
    <p:spTree>
      <p:nvGrpSpPr>
        <p:cNvPr id="51" name="Shape 51"/>
        <p:cNvGrpSpPr/>
        <p:nvPr/>
      </p:nvGrpSpPr>
      <p:grpSpPr>
        <a:xfrm>
          <a:off x="0" y="0"/>
          <a:ext cx="0" cy="0"/>
          <a:chOff x="0" y="0"/>
          <a:chExt cx="0" cy="0"/>
        </a:xfrm>
      </p:grpSpPr>
      <p:sp>
        <p:nvSpPr>
          <p:cNvPr id="52" name="Google Shape;52;g10b7bc935f0_0_1975"/>
          <p:cNvSpPr txBox="1"/>
          <p:nvPr>
            <p:ph idx="1" type="body"/>
          </p:nvPr>
        </p:nvSpPr>
        <p:spPr>
          <a:xfrm>
            <a:off x="989929" y="6138152"/>
            <a:ext cx="9963300" cy="719700"/>
          </a:xfrm>
          <a:prstGeom prst="rect">
            <a:avLst/>
          </a:prstGeom>
          <a:noFill/>
          <a:ln>
            <a:noFill/>
          </a:ln>
        </p:spPr>
        <p:txBody>
          <a:bodyPr anchorCtr="0" anchor="ctr" bIns="91425" lIns="0" spcFirstLastPara="1" rIns="91425" wrap="square" tIns="91425">
            <a:normAutofit/>
          </a:bodyPr>
          <a:lstStyle>
            <a:lvl1pPr indent="-228600" lvl="0" marL="457200" algn="l">
              <a:lnSpc>
                <a:spcPct val="90000"/>
              </a:lnSpc>
              <a:spcBef>
                <a:spcPts val="1200"/>
              </a:spcBef>
              <a:spcAft>
                <a:spcPts val="0"/>
              </a:spcAft>
              <a:buSzPts val="1840"/>
              <a:buNone/>
              <a:defRPr i="0" sz="1600">
                <a:solidFill>
                  <a:srgbClr val="7F7F7F"/>
                </a:solidFill>
              </a:defRPr>
            </a:lvl1pPr>
            <a:lvl2pPr indent="-228600" lvl="1" marL="914400" algn="l">
              <a:lnSpc>
                <a:spcPct val="90000"/>
              </a:lnSpc>
              <a:spcBef>
                <a:spcPts val="1200"/>
              </a:spcBef>
              <a:spcAft>
                <a:spcPts val="0"/>
              </a:spcAft>
              <a:buSzPts val="2760"/>
              <a:buNone/>
              <a:defRPr/>
            </a:lvl2pPr>
            <a:lvl3pPr indent="-228600" lvl="2" marL="1371600" algn="l">
              <a:lnSpc>
                <a:spcPct val="90000"/>
              </a:lnSpc>
              <a:spcBef>
                <a:spcPts val="1200"/>
              </a:spcBef>
              <a:spcAft>
                <a:spcPts val="0"/>
              </a:spcAft>
              <a:buSzPts val="2300"/>
              <a:buNone/>
              <a:defRPr/>
            </a:lvl3pPr>
            <a:lvl4pPr indent="-228600" lvl="3" marL="1828800" algn="l">
              <a:lnSpc>
                <a:spcPct val="90000"/>
              </a:lnSpc>
              <a:spcBef>
                <a:spcPts val="1200"/>
              </a:spcBef>
              <a:spcAft>
                <a:spcPts val="0"/>
              </a:spcAft>
              <a:buSzPts val="2070"/>
              <a:buNone/>
              <a:defRPr/>
            </a:lvl4pPr>
            <a:lvl5pPr indent="-228600" lvl="4" marL="2286000" algn="l">
              <a:lnSpc>
                <a:spcPct val="90000"/>
              </a:lnSpc>
              <a:spcBef>
                <a:spcPts val="1200"/>
              </a:spcBef>
              <a:spcAft>
                <a:spcPts val="0"/>
              </a:spcAft>
              <a:buSzPts val="207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umbrella&#10;&#10;Description automatically generated" id="53" name="Google Shape;53;g10b7bc935f0_0_1975"/>
          <p:cNvPicPr preferRelativeResize="0"/>
          <p:nvPr/>
        </p:nvPicPr>
        <p:blipFill rotWithShape="1">
          <a:blip r:embed="rId2">
            <a:alphaModFix/>
          </a:blip>
          <a:srcRect b="0" l="0" r="0" t="0"/>
          <a:stretch/>
        </p:blipFill>
        <p:spPr>
          <a:xfrm>
            <a:off x="11420165" y="6278594"/>
            <a:ext cx="441960" cy="469098"/>
          </a:xfrm>
          <a:prstGeom prst="rect">
            <a:avLst/>
          </a:prstGeom>
          <a:noFill/>
          <a:ln>
            <a:noFill/>
          </a:ln>
        </p:spPr>
      </p:pic>
      <p:cxnSp>
        <p:nvCxnSpPr>
          <p:cNvPr id="54" name="Google Shape;54;g10b7bc935f0_0_1975"/>
          <p:cNvCxnSpPr/>
          <p:nvPr/>
        </p:nvCxnSpPr>
        <p:spPr>
          <a:xfrm>
            <a:off x="949289" y="1590512"/>
            <a:ext cx="501900" cy="0"/>
          </a:xfrm>
          <a:prstGeom prst="straightConnector1">
            <a:avLst/>
          </a:prstGeom>
          <a:noFill/>
          <a:ln cap="flat" cmpd="sng" w="28575">
            <a:solidFill>
              <a:srgbClr val="BFBFBF"/>
            </a:solidFill>
            <a:prstDash val="solid"/>
            <a:miter lim="800000"/>
            <a:headEnd len="sm" w="sm" type="none"/>
            <a:tailEnd len="sm" w="sm" type="none"/>
          </a:ln>
        </p:spPr>
      </p:cxnSp>
      <p:sp>
        <p:nvSpPr>
          <p:cNvPr id="55" name="Google Shape;55;g10b7bc935f0_0_1975"/>
          <p:cNvSpPr txBox="1"/>
          <p:nvPr>
            <p:ph type="title"/>
          </p:nvPr>
        </p:nvSpPr>
        <p:spPr>
          <a:xfrm>
            <a:off x="838200" y="365125"/>
            <a:ext cx="10515600" cy="1123200"/>
          </a:xfrm>
          <a:prstGeom prst="rect">
            <a:avLst/>
          </a:prstGeom>
          <a:noFill/>
          <a:ln>
            <a:noFill/>
          </a:ln>
        </p:spPr>
        <p:txBody>
          <a:bodyPr anchorCtr="0" anchor="b" bIns="45700" lIns="91425" spcFirstLastPara="1" rIns="91425" wrap="square" tIns="45700">
            <a:normAutofit/>
          </a:bodyPr>
          <a:lstStyle>
            <a:lvl1pPr lvl="0" algn="l">
              <a:lnSpc>
                <a:spcPct val="75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6" name="Shape 56"/>
        <p:cNvGrpSpPr/>
        <p:nvPr/>
      </p:nvGrpSpPr>
      <p:grpSpPr>
        <a:xfrm>
          <a:off x="0" y="0"/>
          <a:ext cx="0" cy="0"/>
          <a:chOff x="0" y="0"/>
          <a:chExt cx="0" cy="0"/>
        </a:xfrm>
      </p:grpSpPr>
      <p:sp>
        <p:nvSpPr>
          <p:cNvPr id="57" name="Google Shape;57;g10b7bc935f0_0_1908"/>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58" name="Google Shape;58;g10b7bc935f0_0_190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9" name="Shape 59"/>
        <p:cNvGrpSpPr/>
        <p:nvPr/>
      </p:nvGrpSpPr>
      <p:grpSpPr>
        <a:xfrm>
          <a:off x="0" y="0"/>
          <a:ext cx="0" cy="0"/>
          <a:chOff x="0" y="0"/>
          <a:chExt cx="0" cy="0"/>
        </a:xfrm>
      </p:grpSpPr>
      <p:sp>
        <p:nvSpPr>
          <p:cNvPr id="60" name="Google Shape;60;g10b7bc935f0_0_1915"/>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61" name="Google Shape;61;g10b7bc935f0_0_1915"/>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62" name="Google Shape;62;g10b7bc935f0_0_1915"/>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63" name="Google Shape;63;g10b7bc935f0_0_191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2.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0" Type="http://schemas.openxmlformats.org/officeDocument/2006/relationships/theme" Target="../theme/theme3.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 name="Shape 9"/>
        <p:cNvGrpSpPr/>
        <p:nvPr/>
      </p:nvGrpSpPr>
      <p:grpSpPr>
        <a:xfrm>
          <a:off x="0" y="0"/>
          <a:ext cx="0" cy="0"/>
          <a:chOff x="0" y="0"/>
          <a:chExt cx="0" cy="0"/>
        </a:xfrm>
      </p:grpSpPr>
      <p:sp>
        <p:nvSpPr>
          <p:cNvPr id="10" name="Google Shape;10;g10b7bc935f0_0_190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11" name="Google Shape;11;g10b7bc935f0_0_1900"/>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12" name="Google Shape;12;g10b7bc935f0_0_190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5E2CF"/>
        </a:solidFill>
      </p:bgPr>
    </p:bg>
    <p:spTree>
      <p:nvGrpSpPr>
        <p:cNvPr id="97" name="Shape 97"/>
        <p:cNvGrpSpPr/>
        <p:nvPr/>
      </p:nvGrpSpPr>
      <p:grpSpPr>
        <a:xfrm>
          <a:off x="0" y="0"/>
          <a:ext cx="0" cy="0"/>
          <a:chOff x="0" y="0"/>
          <a:chExt cx="0" cy="0"/>
        </a:xfrm>
      </p:grpSpPr>
      <p:sp>
        <p:nvSpPr>
          <p:cNvPr id="98" name="Google Shape;98;g108c6e985fb_1_138"/>
          <p:cNvSpPr txBox="1"/>
          <p:nvPr>
            <p:ph type="title"/>
          </p:nvPr>
        </p:nvSpPr>
        <p:spPr>
          <a:xfrm>
            <a:off x="960000" y="515000"/>
            <a:ext cx="10272000" cy="763500"/>
          </a:xfrm>
          <a:prstGeom prst="rect">
            <a:avLst/>
          </a:prstGeom>
          <a:noFill/>
          <a:ln>
            <a:noFill/>
          </a:ln>
        </p:spPr>
        <p:txBody>
          <a:bodyPr anchorCtr="0" anchor="t" bIns="121900" lIns="121900" spcFirstLastPara="1" rIns="121900" wrap="square" tIns="121900">
            <a:noAutofit/>
          </a:bodyPr>
          <a:lstStyle>
            <a:lvl1pPr lvl="0" marR="0" rtl="0" algn="l">
              <a:lnSpc>
                <a:spcPct val="100000"/>
              </a:lnSpc>
              <a:spcBef>
                <a:spcPts val="0"/>
              </a:spcBef>
              <a:spcAft>
                <a:spcPts val="0"/>
              </a:spcAft>
              <a:buClr>
                <a:srgbClr val="3B4954"/>
              </a:buClr>
              <a:buSzPts val="3700"/>
              <a:buFont typeface="Lexend Exa"/>
              <a:buNone/>
              <a:defRPr b="0" i="0" sz="3700" u="none" cap="none" strike="noStrike">
                <a:solidFill>
                  <a:srgbClr val="3B4954"/>
                </a:solidFill>
                <a:latin typeface="Lexend Exa"/>
                <a:ea typeface="Lexend Exa"/>
                <a:cs typeface="Lexend Exa"/>
                <a:sym typeface="Lexend Exa"/>
              </a:defRPr>
            </a:lvl1pPr>
            <a:lvl2pPr lvl="1" marR="0" rtl="0" algn="l">
              <a:lnSpc>
                <a:spcPct val="100000"/>
              </a:lnSpc>
              <a:spcBef>
                <a:spcPts val="0"/>
              </a:spcBef>
              <a:spcAft>
                <a:spcPts val="0"/>
              </a:spcAft>
              <a:buClr>
                <a:srgbClr val="3B4954"/>
              </a:buClr>
              <a:buSzPts val="3700"/>
              <a:buFont typeface="Lexend Exa"/>
              <a:buNone/>
              <a:defRPr b="0" i="0" sz="3700" u="none" cap="none" strike="noStrike">
                <a:solidFill>
                  <a:srgbClr val="3B4954"/>
                </a:solidFill>
                <a:latin typeface="Lexend Exa"/>
                <a:ea typeface="Lexend Exa"/>
                <a:cs typeface="Lexend Exa"/>
                <a:sym typeface="Lexend Exa"/>
              </a:defRPr>
            </a:lvl2pPr>
            <a:lvl3pPr lvl="2" marR="0" rtl="0" algn="l">
              <a:lnSpc>
                <a:spcPct val="100000"/>
              </a:lnSpc>
              <a:spcBef>
                <a:spcPts val="0"/>
              </a:spcBef>
              <a:spcAft>
                <a:spcPts val="0"/>
              </a:spcAft>
              <a:buClr>
                <a:srgbClr val="3B4954"/>
              </a:buClr>
              <a:buSzPts val="3700"/>
              <a:buFont typeface="Lexend Exa"/>
              <a:buNone/>
              <a:defRPr b="0" i="0" sz="3700" u="none" cap="none" strike="noStrike">
                <a:solidFill>
                  <a:srgbClr val="3B4954"/>
                </a:solidFill>
                <a:latin typeface="Lexend Exa"/>
                <a:ea typeface="Lexend Exa"/>
                <a:cs typeface="Lexend Exa"/>
                <a:sym typeface="Lexend Exa"/>
              </a:defRPr>
            </a:lvl3pPr>
            <a:lvl4pPr lvl="3" marR="0" rtl="0" algn="l">
              <a:lnSpc>
                <a:spcPct val="100000"/>
              </a:lnSpc>
              <a:spcBef>
                <a:spcPts val="0"/>
              </a:spcBef>
              <a:spcAft>
                <a:spcPts val="0"/>
              </a:spcAft>
              <a:buClr>
                <a:srgbClr val="3B4954"/>
              </a:buClr>
              <a:buSzPts val="3700"/>
              <a:buFont typeface="Lexend Exa"/>
              <a:buNone/>
              <a:defRPr b="0" i="0" sz="3700" u="none" cap="none" strike="noStrike">
                <a:solidFill>
                  <a:srgbClr val="3B4954"/>
                </a:solidFill>
                <a:latin typeface="Lexend Exa"/>
                <a:ea typeface="Lexend Exa"/>
                <a:cs typeface="Lexend Exa"/>
                <a:sym typeface="Lexend Exa"/>
              </a:defRPr>
            </a:lvl4pPr>
            <a:lvl5pPr lvl="4" marR="0" rtl="0" algn="l">
              <a:lnSpc>
                <a:spcPct val="100000"/>
              </a:lnSpc>
              <a:spcBef>
                <a:spcPts val="0"/>
              </a:spcBef>
              <a:spcAft>
                <a:spcPts val="0"/>
              </a:spcAft>
              <a:buClr>
                <a:srgbClr val="3B4954"/>
              </a:buClr>
              <a:buSzPts val="3700"/>
              <a:buFont typeface="Lexend Exa"/>
              <a:buNone/>
              <a:defRPr b="0" i="0" sz="3700" u="none" cap="none" strike="noStrike">
                <a:solidFill>
                  <a:srgbClr val="3B4954"/>
                </a:solidFill>
                <a:latin typeface="Lexend Exa"/>
                <a:ea typeface="Lexend Exa"/>
                <a:cs typeface="Lexend Exa"/>
                <a:sym typeface="Lexend Exa"/>
              </a:defRPr>
            </a:lvl5pPr>
            <a:lvl6pPr lvl="5" marR="0" rtl="0" algn="l">
              <a:lnSpc>
                <a:spcPct val="100000"/>
              </a:lnSpc>
              <a:spcBef>
                <a:spcPts val="0"/>
              </a:spcBef>
              <a:spcAft>
                <a:spcPts val="0"/>
              </a:spcAft>
              <a:buClr>
                <a:srgbClr val="3B4954"/>
              </a:buClr>
              <a:buSzPts val="3700"/>
              <a:buFont typeface="Lexend Exa"/>
              <a:buNone/>
              <a:defRPr b="0" i="0" sz="3700" u="none" cap="none" strike="noStrike">
                <a:solidFill>
                  <a:srgbClr val="3B4954"/>
                </a:solidFill>
                <a:latin typeface="Lexend Exa"/>
                <a:ea typeface="Lexend Exa"/>
                <a:cs typeface="Lexend Exa"/>
                <a:sym typeface="Lexend Exa"/>
              </a:defRPr>
            </a:lvl6pPr>
            <a:lvl7pPr lvl="6" marR="0" rtl="0" algn="l">
              <a:lnSpc>
                <a:spcPct val="100000"/>
              </a:lnSpc>
              <a:spcBef>
                <a:spcPts val="0"/>
              </a:spcBef>
              <a:spcAft>
                <a:spcPts val="0"/>
              </a:spcAft>
              <a:buClr>
                <a:srgbClr val="3B4954"/>
              </a:buClr>
              <a:buSzPts val="3700"/>
              <a:buFont typeface="Lexend Exa"/>
              <a:buNone/>
              <a:defRPr b="0" i="0" sz="3700" u="none" cap="none" strike="noStrike">
                <a:solidFill>
                  <a:srgbClr val="3B4954"/>
                </a:solidFill>
                <a:latin typeface="Lexend Exa"/>
                <a:ea typeface="Lexend Exa"/>
                <a:cs typeface="Lexend Exa"/>
                <a:sym typeface="Lexend Exa"/>
              </a:defRPr>
            </a:lvl7pPr>
            <a:lvl8pPr lvl="7" marR="0" rtl="0" algn="l">
              <a:lnSpc>
                <a:spcPct val="100000"/>
              </a:lnSpc>
              <a:spcBef>
                <a:spcPts val="0"/>
              </a:spcBef>
              <a:spcAft>
                <a:spcPts val="0"/>
              </a:spcAft>
              <a:buClr>
                <a:srgbClr val="3B4954"/>
              </a:buClr>
              <a:buSzPts val="3700"/>
              <a:buFont typeface="Lexend Exa"/>
              <a:buNone/>
              <a:defRPr b="0" i="0" sz="3700" u="none" cap="none" strike="noStrike">
                <a:solidFill>
                  <a:srgbClr val="3B4954"/>
                </a:solidFill>
                <a:latin typeface="Lexend Exa"/>
                <a:ea typeface="Lexend Exa"/>
                <a:cs typeface="Lexend Exa"/>
                <a:sym typeface="Lexend Exa"/>
              </a:defRPr>
            </a:lvl8pPr>
            <a:lvl9pPr lvl="8" marR="0" rtl="0" algn="l">
              <a:lnSpc>
                <a:spcPct val="100000"/>
              </a:lnSpc>
              <a:spcBef>
                <a:spcPts val="0"/>
              </a:spcBef>
              <a:spcAft>
                <a:spcPts val="0"/>
              </a:spcAft>
              <a:buClr>
                <a:srgbClr val="3B4954"/>
              </a:buClr>
              <a:buSzPts val="3700"/>
              <a:buFont typeface="Lexend Exa"/>
              <a:buNone/>
              <a:defRPr b="0" i="0" sz="3700" u="none" cap="none" strike="noStrike">
                <a:solidFill>
                  <a:srgbClr val="3B4954"/>
                </a:solidFill>
                <a:latin typeface="Lexend Exa"/>
                <a:ea typeface="Lexend Exa"/>
                <a:cs typeface="Lexend Exa"/>
                <a:sym typeface="Lexend Exa"/>
              </a:defRPr>
            </a:lvl9pPr>
          </a:lstStyle>
          <a:p/>
        </p:txBody>
      </p:sp>
      <p:sp>
        <p:nvSpPr>
          <p:cNvPr id="99" name="Google Shape;99;g108c6e985fb_1_138"/>
          <p:cNvSpPr txBox="1"/>
          <p:nvPr>
            <p:ph idx="1" type="body"/>
          </p:nvPr>
        </p:nvSpPr>
        <p:spPr>
          <a:xfrm>
            <a:off x="960000" y="1536633"/>
            <a:ext cx="10272000" cy="4555200"/>
          </a:xfrm>
          <a:prstGeom prst="rect">
            <a:avLst/>
          </a:prstGeom>
          <a:noFill/>
          <a:ln>
            <a:noFill/>
          </a:ln>
        </p:spPr>
        <p:txBody>
          <a:bodyPr anchorCtr="0" anchor="ctr" bIns="121900" lIns="121900" spcFirstLastPara="1" rIns="121900" wrap="square" tIns="121900">
            <a:noAutofit/>
          </a:bodyPr>
          <a:lstStyle>
            <a:lvl1pPr indent="-361950" lvl="0" marL="457200" marR="0" rtl="0" algn="l">
              <a:lnSpc>
                <a:spcPct val="100000"/>
              </a:lnSpc>
              <a:spcBef>
                <a:spcPts val="0"/>
              </a:spcBef>
              <a:spcAft>
                <a:spcPts val="0"/>
              </a:spcAft>
              <a:buClr>
                <a:srgbClr val="3B4954"/>
              </a:buClr>
              <a:buSzPts val="2100"/>
              <a:buFont typeface="Hind Siliguri"/>
              <a:buChar char="●"/>
              <a:defRPr b="0" i="0" sz="2100" u="none" cap="none" strike="noStrike">
                <a:solidFill>
                  <a:srgbClr val="3B4954"/>
                </a:solidFill>
                <a:latin typeface="Hind Siliguri"/>
                <a:ea typeface="Hind Siliguri"/>
                <a:cs typeface="Hind Siliguri"/>
                <a:sym typeface="Hind Siliguri"/>
              </a:defRPr>
            </a:lvl1pPr>
            <a:lvl2pPr indent="-361950" lvl="1" marL="914400" marR="0" rtl="0" algn="l">
              <a:lnSpc>
                <a:spcPct val="100000"/>
              </a:lnSpc>
              <a:spcBef>
                <a:spcPts val="0"/>
              </a:spcBef>
              <a:spcAft>
                <a:spcPts val="0"/>
              </a:spcAft>
              <a:buClr>
                <a:srgbClr val="3B4954"/>
              </a:buClr>
              <a:buSzPts val="2100"/>
              <a:buFont typeface="Hind Siliguri"/>
              <a:buChar char="○"/>
              <a:defRPr b="0" i="0" sz="2100" u="none" cap="none" strike="noStrike">
                <a:solidFill>
                  <a:srgbClr val="3B4954"/>
                </a:solidFill>
                <a:latin typeface="Hind Siliguri"/>
                <a:ea typeface="Hind Siliguri"/>
                <a:cs typeface="Hind Siliguri"/>
                <a:sym typeface="Hind Siliguri"/>
              </a:defRPr>
            </a:lvl2pPr>
            <a:lvl3pPr indent="-361950" lvl="2" marL="1371600" marR="0" rtl="0" algn="l">
              <a:lnSpc>
                <a:spcPct val="100000"/>
              </a:lnSpc>
              <a:spcBef>
                <a:spcPts val="0"/>
              </a:spcBef>
              <a:spcAft>
                <a:spcPts val="0"/>
              </a:spcAft>
              <a:buClr>
                <a:srgbClr val="3B4954"/>
              </a:buClr>
              <a:buSzPts val="2100"/>
              <a:buFont typeface="Hind Siliguri"/>
              <a:buChar char="■"/>
              <a:defRPr b="0" i="0" sz="2100" u="none" cap="none" strike="noStrike">
                <a:solidFill>
                  <a:srgbClr val="3B4954"/>
                </a:solidFill>
                <a:latin typeface="Hind Siliguri"/>
                <a:ea typeface="Hind Siliguri"/>
                <a:cs typeface="Hind Siliguri"/>
                <a:sym typeface="Hind Siliguri"/>
              </a:defRPr>
            </a:lvl3pPr>
            <a:lvl4pPr indent="-361950" lvl="3" marL="1828800" marR="0" rtl="0" algn="l">
              <a:lnSpc>
                <a:spcPct val="100000"/>
              </a:lnSpc>
              <a:spcBef>
                <a:spcPts val="0"/>
              </a:spcBef>
              <a:spcAft>
                <a:spcPts val="0"/>
              </a:spcAft>
              <a:buClr>
                <a:srgbClr val="3B4954"/>
              </a:buClr>
              <a:buSzPts val="2100"/>
              <a:buFont typeface="Hind Siliguri"/>
              <a:buChar char="●"/>
              <a:defRPr b="0" i="0" sz="2100" u="none" cap="none" strike="noStrike">
                <a:solidFill>
                  <a:srgbClr val="3B4954"/>
                </a:solidFill>
                <a:latin typeface="Hind Siliguri"/>
                <a:ea typeface="Hind Siliguri"/>
                <a:cs typeface="Hind Siliguri"/>
                <a:sym typeface="Hind Siliguri"/>
              </a:defRPr>
            </a:lvl4pPr>
            <a:lvl5pPr indent="-361950" lvl="4" marL="2286000" marR="0" rtl="0" algn="l">
              <a:lnSpc>
                <a:spcPct val="100000"/>
              </a:lnSpc>
              <a:spcBef>
                <a:spcPts val="0"/>
              </a:spcBef>
              <a:spcAft>
                <a:spcPts val="0"/>
              </a:spcAft>
              <a:buClr>
                <a:srgbClr val="3B4954"/>
              </a:buClr>
              <a:buSzPts val="2100"/>
              <a:buFont typeface="Hind Siliguri"/>
              <a:buChar char="○"/>
              <a:defRPr b="0" i="0" sz="2100" u="none" cap="none" strike="noStrike">
                <a:solidFill>
                  <a:srgbClr val="3B4954"/>
                </a:solidFill>
                <a:latin typeface="Hind Siliguri"/>
                <a:ea typeface="Hind Siliguri"/>
                <a:cs typeface="Hind Siliguri"/>
                <a:sym typeface="Hind Siliguri"/>
              </a:defRPr>
            </a:lvl5pPr>
            <a:lvl6pPr indent="-361950" lvl="5" marL="2743200" marR="0" rtl="0" algn="l">
              <a:lnSpc>
                <a:spcPct val="100000"/>
              </a:lnSpc>
              <a:spcBef>
                <a:spcPts val="0"/>
              </a:spcBef>
              <a:spcAft>
                <a:spcPts val="0"/>
              </a:spcAft>
              <a:buClr>
                <a:srgbClr val="3B4954"/>
              </a:buClr>
              <a:buSzPts val="2100"/>
              <a:buFont typeface="Hind Siliguri"/>
              <a:buChar char="■"/>
              <a:defRPr b="0" i="0" sz="2100" u="none" cap="none" strike="noStrike">
                <a:solidFill>
                  <a:srgbClr val="3B4954"/>
                </a:solidFill>
                <a:latin typeface="Hind Siliguri"/>
                <a:ea typeface="Hind Siliguri"/>
                <a:cs typeface="Hind Siliguri"/>
                <a:sym typeface="Hind Siliguri"/>
              </a:defRPr>
            </a:lvl6pPr>
            <a:lvl7pPr indent="-361950" lvl="6" marL="3200400" marR="0" rtl="0" algn="l">
              <a:lnSpc>
                <a:spcPct val="100000"/>
              </a:lnSpc>
              <a:spcBef>
                <a:spcPts val="0"/>
              </a:spcBef>
              <a:spcAft>
                <a:spcPts val="0"/>
              </a:spcAft>
              <a:buClr>
                <a:srgbClr val="3B4954"/>
              </a:buClr>
              <a:buSzPts val="2100"/>
              <a:buFont typeface="Hind Siliguri"/>
              <a:buChar char="●"/>
              <a:defRPr b="0" i="0" sz="2100" u="none" cap="none" strike="noStrike">
                <a:solidFill>
                  <a:srgbClr val="3B4954"/>
                </a:solidFill>
                <a:latin typeface="Hind Siliguri"/>
                <a:ea typeface="Hind Siliguri"/>
                <a:cs typeface="Hind Siliguri"/>
                <a:sym typeface="Hind Siliguri"/>
              </a:defRPr>
            </a:lvl7pPr>
            <a:lvl8pPr indent="-361950" lvl="7" marL="3657600" marR="0" rtl="0" algn="l">
              <a:lnSpc>
                <a:spcPct val="100000"/>
              </a:lnSpc>
              <a:spcBef>
                <a:spcPts val="0"/>
              </a:spcBef>
              <a:spcAft>
                <a:spcPts val="0"/>
              </a:spcAft>
              <a:buClr>
                <a:srgbClr val="3B4954"/>
              </a:buClr>
              <a:buSzPts val="2100"/>
              <a:buFont typeface="Hind Siliguri"/>
              <a:buChar char="○"/>
              <a:defRPr b="0" i="0" sz="2100" u="none" cap="none" strike="noStrike">
                <a:solidFill>
                  <a:srgbClr val="3B4954"/>
                </a:solidFill>
                <a:latin typeface="Hind Siliguri"/>
                <a:ea typeface="Hind Siliguri"/>
                <a:cs typeface="Hind Siliguri"/>
                <a:sym typeface="Hind Siliguri"/>
              </a:defRPr>
            </a:lvl8pPr>
            <a:lvl9pPr indent="-361950" lvl="8" marL="4114800" marR="0" rtl="0" algn="l">
              <a:lnSpc>
                <a:spcPct val="100000"/>
              </a:lnSpc>
              <a:spcBef>
                <a:spcPts val="0"/>
              </a:spcBef>
              <a:spcAft>
                <a:spcPts val="0"/>
              </a:spcAft>
              <a:buClr>
                <a:srgbClr val="3B4954"/>
              </a:buClr>
              <a:buSzPts val="2100"/>
              <a:buFont typeface="Hind Siliguri"/>
              <a:buChar char="■"/>
              <a:defRPr b="0" i="0" sz="2100" u="none" cap="none" strike="noStrike">
                <a:solidFill>
                  <a:srgbClr val="3B4954"/>
                </a:solidFill>
                <a:latin typeface="Hind Siliguri"/>
                <a:ea typeface="Hind Siliguri"/>
                <a:cs typeface="Hind Siliguri"/>
                <a:sym typeface="Hind Siliguri"/>
              </a:defRPr>
            </a:lvl9pPr>
          </a:lstStyle>
          <a:p/>
        </p:txBody>
      </p:sp>
    </p:spTree>
  </p:cSld>
  <p:clrMap accent1="accent1" accent2="accent2" accent3="accent3" accent4="accent4" accent5="accent5" accent6="accent6" bg1="lt1" bg2="dk2" tx1="dk1" tx2="lt2" folHlink="folHlink" hlink="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20.png"/><Relationship Id="rId5"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7.png"/><Relationship Id="rId4" Type="http://schemas.openxmlformats.org/officeDocument/2006/relationships/image" Target="../media/image25.png"/><Relationship Id="rId5"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31.png"/><Relationship Id="rId4" Type="http://schemas.openxmlformats.org/officeDocument/2006/relationships/image" Target="../media/image29.png"/><Relationship Id="rId5"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 Id="rId3" Type="http://schemas.openxmlformats.org/officeDocument/2006/relationships/image" Target="../media/image33.png"/><Relationship Id="rId4" Type="http://schemas.openxmlformats.org/officeDocument/2006/relationships/image" Target="../media/image37.png"/><Relationship Id="rId5" Type="http://schemas.openxmlformats.org/officeDocument/2006/relationships/image" Target="../media/image34.png"/><Relationship Id="rId6"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6.xml"/><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7.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8.xml"/><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9.xml"/><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0.xml"/><Relationship Id="rId3"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1.xml"/><Relationship Id="rId3"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hyperlink" Target="mailto:jenn@goprojectmoxie.com" TargetMode="Externa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jpg"/><Relationship Id="rId4" Type="http://schemas.openxmlformats.org/officeDocument/2006/relationships/image" Target="../media/image16.jpg"/><Relationship Id="rId5" Type="http://schemas.openxmlformats.org/officeDocument/2006/relationships/image" Target="../media/image17.jpg"/><Relationship Id="rId6" Type="http://schemas.openxmlformats.org/officeDocument/2006/relationships/image" Target="../media/image18.png"/><Relationship Id="rId7" Type="http://schemas.openxmlformats.org/officeDocument/2006/relationships/image" Target="../media/image13.jpg"/><Relationship Id="rId8" Type="http://schemas.openxmlformats.org/officeDocument/2006/relationships/image" Target="../media/image1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0" name="Shape 140"/>
        <p:cNvGrpSpPr/>
        <p:nvPr/>
      </p:nvGrpSpPr>
      <p:grpSpPr>
        <a:xfrm>
          <a:off x="0" y="0"/>
          <a:ext cx="0" cy="0"/>
          <a:chOff x="0" y="0"/>
          <a:chExt cx="0" cy="0"/>
        </a:xfrm>
      </p:grpSpPr>
      <p:sp>
        <p:nvSpPr>
          <p:cNvPr id="141" name="Google Shape;141;p1"/>
          <p:cNvSpPr/>
          <p:nvPr/>
        </p:nvSpPr>
        <p:spPr>
          <a:xfrm>
            <a:off x="69575" y="129999"/>
            <a:ext cx="7747200" cy="3765600"/>
          </a:xfrm>
          <a:prstGeom prst="rect">
            <a:avLst/>
          </a:prstGeom>
          <a:solidFill>
            <a:srgbClr val="D5793A"/>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1"/>
          <p:cNvSpPr txBox="1"/>
          <p:nvPr>
            <p:ph idx="1" type="body"/>
          </p:nvPr>
        </p:nvSpPr>
        <p:spPr>
          <a:xfrm>
            <a:off x="474575" y="455025"/>
            <a:ext cx="5749500" cy="1806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200"/>
              <a:buNone/>
            </a:pPr>
            <a:r>
              <a:rPr b="1" lang="en-US" sz="5900">
                <a:solidFill>
                  <a:schemeClr val="lt1"/>
                </a:solidFill>
              </a:rPr>
              <a:t>Community </a:t>
            </a:r>
            <a:r>
              <a:rPr b="1" lang="en-US" sz="5900">
                <a:solidFill>
                  <a:schemeClr val="lt1"/>
                </a:solidFill>
              </a:rPr>
              <a:t>Housing Strategy 101</a:t>
            </a:r>
            <a:endParaRPr b="1" sz="3900">
              <a:solidFill>
                <a:schemeClr val="lt1"/>
              </a:solidFill>
            </a:endParaRPr>
          </a:p>
        </p:txBody>
      </p:sp>
      <p:pic>
        <p:nvPicPr>
          <p:cNvPr descr="A blue and white logo&#10;&#10;Description automatically generated with low confidence" id="143" name="Google Shape;143;p1"/>
          <p:cNvPicPr preferRelativeResize="0"/>
          <p:nvPr/>
        </p:nvPicPr>
        <p:blipFill rotWithShape="1">
          <a:blip r:embed="rId3">
            <a:alphaModFix/>
          </a:blip>
          <a:srcRect b="0" l="0" r="0" t="0"/>
          <a:stretch/>
        </p:blipFill>
        <p:spPr>
          <a:xfrm>
            <a:off x="2749438" y="4967282"/>
            <a:ext cx="1839669" cy="700934"/>
          </a:xfrm>
          <a:prstGeom prst="rect">
            <a:avLst/>
          </a:prstGeom>
          <a:noFill/>
          <a:ln>
            <a:noFill/>
          </a:ln>
        </p:spPr>
      </p:pic>
      <p:pic>
        <p:nvPicPr>
          <p:cNvPr id="144" name="Google Shape;144;p1"/>
          <p:cNvPicPr preferRelativeResize="0"/>
          <p:nvPr/>
        </p:nvPicPr>
        <p:blipFill rotWithShape="1">
          <a:blip r:embed="rId4">
            <a:alphaModFix/>
          </a:blip>
          <a:srcRect b="763" l="27124" r="30618" t="0"/>
          <a:stretch/>
        </p:blipFill>
        <p:spPr>
          <a:xfrm>
            <a:off x="7976625" y="0"/>
            <a:ext cx="4215375"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g10a843d4835_7_42"/>
          <p:cNvSpPr txBox="1"/>
          <p:nvPr>
            <p:ph type="title"/>
          </p:nvPr>
        </p:nvSpPr>
        <p:spPr>
          <a:xfrm>
            <a:off x="473850" y="20517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sz="3600">
                <a:solidFill>
                  <a:srgbClr val="525252"/>
                </a:solidFill>
              </a:rPr>
              <a:t>Example of a Local Housing Market LPC</a:t>
            </a:r>
            <a:endParaRPr b="1">
              <a:solidFill>
                <a:srgbClr val="525252"/>
              </a:solidFill>
            </a:endParaRPr>
          </a:p>
        </p:txBody>
      </p:sp>
      <p:sp>
        <p:nvSpPr>
          <p:cNvPr id="229" name="Google Shape;229;g10a843d4835_7_42"/>
          <p:cNvSpPr txBox="1"/>
          <p:nvPr/>
        </p:nvSpPr>
        <p:spPr>
          <a:xfrm>
            <a:off x="3891325" y="5362950"/>
            <a:ext cx="7686600" cy="683400"/>
          </a:xfrm>
          <a:prstGeom prst="rect">
            <a:avLst/>
          </a:prstGeom>
          <a:solidFill>
            <a:srgbClr val="D5793A"/>
          </a:solidFill>
          <a:ln>
            <a:noFill/>
          </a:ln>
          <a:effectLst>
            <a:outerShdw blurRad="57150" rotWithShape="0" algn="bl" dir="5400000" dist="19050">
              <a:srgbClr val="000000">
                <a:alpha val="49803"/>
              </a:srgbClr>
            </a:outerShdw>
          </a:effectLst>
        </p:spPr>
        <p:txBody>
          <a:bodyPr anchorCtr="0" anchor="t" bIns="91425" lIns="91425" spcFirstLastPara="1" rIns="91425" wrap="square" tIns="91425">
            <a:spAutoFit/>
          </a:bodyPr>
          <a:lstStyle/>
          <a:p>
            <a:pPr indent="0" lvl="0" marL="0" marR="0" rtl="0" algn="l">
              <a:lnSpc>
                <a:spcPct val="90000"/>
              </a:lnSpc>
              <a:spcBef>
                <a:spcPts val="1000"/>
              </a:spcBef>
              <a:spcAft>
                <a:spcPts val="0"/>
              </a:spcAft>
              <a:buClr>
                <a:srgbClr val="000000"/>
              </a:buClr>
              <a:buSzPts val="1800"/>
              <a:buFont typeface="Arial"/>
              <a:buNone/>
            </a:pPr>
            <a:r>
              <a:rPr b="1" i="0" lang="en-US" sz="1800" u="none" cap="none" strike="noStrike">
                <a:solidFill>
                  <a:schemeClr val="lt1"/>
                </a:solidFill>
                <a:latin typeface="Arial"/>
                <a:ea typeface="Arial"/>
                <a:cs typeface="Arial"/>
                <a:sym typeface="Arial"/>
              </a:rPr>
              <a:t>Takeaway</a:t>
            </a:r>
            <a:r>
              <a:rPr b="0" i="0" lang="en-US" sz="1800" u="none" cap="none" strike="noStrike">
                <a:solidFill>
                  <a:schemeClr val="lt1"/>
                </a:solidFill>
                <a:latin typeface="Arial"/>
                <a:ea typeface="Arial"/>
                <a:cs typeface="Arial"/>
                <a:sym typeface="Arial"/>
              </a:rPr>
              <a:t>: We need bold, new, courageous strategies to address the significant need in our community, and we need to start building now. </a:t>
            </a:r>
            <a:endParaRPr b="0" i="0" sz="2400" u="none" cap="none" strike="noStrike">
              <a:solidFill>
                <a:schemeClr val="lt1"/>
              </a:solidFill>
              <a:latin typeface="Arial"/>
              <a:ea typeface="Arial"/>
              <a:cs typeface="Arial"/>
              <a:sym typeface="Arial"/>
            </a:endParaRPr>
          </a:p>
        </p:txBody>
      </p:sp>
      <p:pic>
        <p:nvPicPr>
          <p:cNvPr id="230" name="Google Shape;230;g10a843d4835_7_42"/>
          <p:cNvPicPr preferRelativeResize="0"/>
          <p:nvPr/>
        </p:nvPicPr>
        <p:blipFill rotWithShape="1">
          <a:blip r:embed="rId3">
            <a:alphaModFix/>
          </a:blip>
          <a:srcRect b="0" l="0" r="0" t="0"/>
          <a:stretch/>
        </p:blipFill>
        <p:spPr>
          <a:xfrm rot="-4">
            <a:off x="534689" y="4429463"/>
            <a:ext cx="2850847" cy="2209274"/>
          </a:xfrm>
          <a:prstGeom prst="rect">
            <a:avLst/>
          </a:prstGeom>
          <a:noFill/>
          <a:ln>
            <a:noFill/>
          </a:ln>
        </p:spPr>
      </p:pic>
      <p:sp>
        <p:nvSpPr>
          <p:cNvPr id="231" name="Google Shape;231;g10a843d4835_7_42"/>
          <p:cNvSpPr/>
          <p:nvPr/>
        </p:nvSpPr>
        <p:spPr>
          <a:xfrm>
            <a:off x="576750" y="1374475"/>
            <a:ext cx="5518500" cy="30696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90000"/>
              </a:lnSpc>
              <a:spcBef>
                <a:spcPts val="1000"/>
              </a:spcBef>
              <a:spcAft>
                <a:spcPts val="0"/>
              </a:spcAft>
              <a:buClr>
                <a:schemeClr val="dk1"/>
              </a:buClr>
              <a:buSzPts val="1100"/>
              <a:buFont typeface="Arial"/>
              <a:buNone/>
            </a:pPr>
            <a:r>
              <a:rPr b="1" i="0" lang="en-US" sz="1500" u="none" cap="none" strike="noStrike">
                <a:solidFill>
                  <a:srgbClr val="5F5F5F"/>
                </a:solidFill>
                <a:latin typeface="Arial"/>
                <a:ea typeface="Arial"/>
                <a:cs typeface="Arial"/>
                <a:sym typeface="Arial"/>
              </a:rPr>
              <a:t>Housing Supply Challenges</a:t>
            </a:r>
            <a:endParaRPr b="1" i="0" sz="1500" u="none" cap="none" strike="noStrike">
              <a:solidFill>
                <a:srgbClr val="5F5F5F"/>
              </a:solidFill>
              <a:latin typeface="Arial"/>
              <a:ea typeface="Arial"/>
              <a:cs typeface="Arial"/>
              <a:sym typeface="Arial"/>
            </a:endParaRPr>
          </a:p>
          <a:p>
            <a:pPr indent="-323850" lvl="0" marL="457200" marR="0" rtl="0" algn="l">
              <a:lnSpc>
                <a:spcPct val="90000"/>
              </a:lnSpc>
              <a:spcBef>
                <a:spcPts val="1000"/>
              </a:spcBef>
              <a:spcAft>
                <a:spcPts val="0"/>
              </a:spcAft>
              <a:buClr>
                <a:srgbClr val="5F5F5F"/>
              </a:buClr>
              <a:buSzPts val="1500"/>
              <a:buFont typeface="Open Sans"/>
              <a:buChar char="●"/>
            </a:pPr>
            <a:r>
              <a:rPr b="1" i="0" lang="en-US" sz="1500" u="none" cap="none" strike="noStrike">
                <a:solidFill>
                  <a:srgbClr val="5F5F5F"/>
                </a:solidFill>
                <a:latin typeface="Arial"/>
                <a:ea typeface="Arial"/>
                <a:cs typeface="Arial"/>
                <a:sym typeface="Arial"/>
              </a:rPr>
              <a:t>Diminishing Supply:</a:t>
            </a:r>
            <a:r>
              <a:rPr b="0" i="0" lang="en-US" sz="1500" u="none" cap="none" strike="noStrike">
                <a:solidFill>
                  <a:srgbClr val="5F5F5F"/>
                </a:solidFill>
                <a:latin typeface="Arial"/>
                <a:ea typeface="Arial"/>
                <a:cs typeface="Arial"/>
                <a:sym typeface="Arial"/>
              </a:rPr>
              <a:t> In November 2021, 48% fewer residential units were available for sale compared to November 2020. </a:t>
            </a:r>
            <a:endParaRPr b="0" i="0" sz="1500" u="none" cap="none" strike="noStrike">
              <a:solidFill>
                <a:schemeClr val="dk2"/>
              </a:solidFill>
              <a:latin typeface="Arial"/>
              <a:ea typeface="Arial"/>
              <a:cs typeface="Arial"/>
              <a:sym typeface="Arial"/>
            </a:endParaRPr>
          </a:p>
          <a:p>
            <a:pPr indent="-323850" lvl="0" marL="457200" marR="0" rtl="0" algn="l">
              <a:lnSpc>
                <a:spcPct val="90000"/>
              </a:lnSpc>
              <a:spcBef>
                <a:spcPts val="0"/>
              </a:spcBef>
              <a:spcAft>
                <a:spcPts val="0"/>
              </a:spcAft>
              <a:buClr>
                <a:srgbClr val="5F5F5F"/>
              </a:buClr>
              <a:buSzPts val="1500"/>
              <a:buFont typeface="Open Sans"/>
              <a:buChar char="●"/>
            </a:pPr>
            <a:r>
              <a:rPr b="1" i="0" lang="en-US" sz="1500" u="none" cap="none" strike="noStrike">
                <a:solidFill>
                  <a:srgbClr val="5F5F5F"/>
                </a:solidFill>
                <a:latin typeface="Arial"/>
                <a:ea typeface="Arial"/>
                <a:cs typeface="Arial"/>
                <a:sym typeface="Arial"/>
              </a:rPr>
              <a:t>Lightning Absorption: </a:t>
            </a:r>
            <a:r>
              <a:rPr b="0" i="0" lang="en-US" sz="1500" u="none" cap="none" strike="noStrike">
                <a:solidFill>
                  <a:srgbClr val="5F5F5F"/>
                </a:solidFill>
                <a:latin typeface="Arial"/>
                <a:ea typeface="Arial"/>
                <a:cs typeface="Arial"/>
                <a:sym typeface="Arial"/>
              </a:rPr>
              <a:t>Durango has a total of six available single-family homes with 19 pending sales.</a:t>
            </a:r>
            <a:r>
              <a:rPr b="0" i="0" lang="en-US" sz="1500" u="none" cap="none" strike="noStrike">
                <a:solidFill>
                  <a:schemeClr val="dk2"/>
                </a:solidFill>
                <a:latin typeface="Arial"/>
                <a:ea typeface="Arial"/>
                <a:cs typeface="Arial"/>
                <a:sym typeface="Arial"/>
              </a:rPr>
              <a:t> </a:t>
            </a:r>
            <a:r>
              <a:rPr b="0" i="0" lang="en-US" sz="1500" u="none" cap="none" strike="noStrike">
                <a:solidFill>
                  <a:srgbClr val="5F5F5F"/>
                </a:solidFill>
                <a:latin typeface="Arial"/>
                <a:ea typeface="Arial"/>
                <a:cs typeface="Arial"/>
                <a:sym typeface="Arial"/>
              </a:rPr>
              <a:t>In the Durango area, there are currently </a:t>
            </a:r>
            <a:r>
              <a:rPr b="1" i="0" lang="en-US" sz="1500" u="none" cap="none" strike="noStrike">
                <a:solidFill>
                  <a:srgbClr val="5F5F5F"/>
                </a:solidFill>
                <a:latin typeface="Arial"/>
                <a:ea typeface="Arial"/>
                <a:cs typeface="Arial"/>
                <a:sym typeface="Arial"/>
              </a:rPr>
              <a:t>62 properties for sale… with 62 pending sales. </a:t>
            </a:r>
            <a:endParaRPr b="1" i="0" sz="1500" u="none" cap="none" strike="noStrike">
              <a:solidFill>
                <a:srgbClr val="5F5F5F"/>
              </a:solidFill>
              <a:latin typeface="Arial"/>
              <a:ea typeface="Arial"/>
              <a:cs typeface="Arial"/>
              <a:sym typeface="Arial"/>
            </a:endParaRPr>
          </a:p>
          <a:p>
            <a:pPr indent="-323850" lvl="0" marL="457200" marR="0" rtl="0" algn="l">
              <a:lnSpc>
                <a:spcPct val="90000"/>
              </a:lnSpc>
              <a:spcBef>
                <a:spcPts val="0"/>
              </a:spcBef>
              <a:spcAft>
                <a:spcPts val="0"/>
              </a:spcAft>
              <a:buClr>
                <a:srgbClr val="5F5F5F"/>
              </a:buClr>
              <a:buSzPts val="1500"/>
              <a:buFont typeface="Open Sans"/>
              <a:buChar char="●"/>
            </a:pPr>
            <a:r>
              <a:rPr b="1" i="0" lang="en-US" sz="1500" u="none" cap="none" strike="noStrike">
                <a:solidFill>
                  <a:srgbClr val="5F5F5F"/>
                </a:solidFill>
                <a:latin typeface="Arial"/>
                <a:ea typeface="Arial"/>
                <a:cs typeface="Arial"/>
                <a:sym typeface="Arial"/>
              </a:rPr>
              <a:t>Resort Pressure</a:t>
            </a:r>
            <a:r>
              <a:rPr b="0" i="0" lang="en-US" sz="1500" u="none" cap="none" strike="noStrike">
                <a:solidFill>
                  <a:srgbClr val="5F5F5F"/>
                </a:solidFill>
                <a:latin typeface="Arial"/>
                <a:ea typeface="Arial"/>
                <a:cs typeface="Arial"/>
                <a:sym typeface="Arial"/>
              </a:rPr>
              <a:t>: “...even tighter inventory levels, with just three active properties, all priced over $1 million. Condo/townhome inventory fell by &gt;72% compared to 2021. This lack of available units reduced sale rates. Average sale price was just under $550,000.” </a:t>
            </a:r>
            <a:endParaRPr b="0" i="0" sz="1400" u="none" cap="none" strike="noStrike">
              <a:solidFill>
                <a:srgbClr val="000000"/>
              </a:solidFill>
              <a:latin typeface="Arial"/>
              <a:ea typeface="Arial"/>
              <a:cs typeface="Arial"/>
              <a:sym typeface="Arial"/>
            </a:endParaRPr>
          </a:p>
        </p:txBody>
      </p:sp>
      <p:sp>
        <p:nvSpPr>
          <p:cNvPr id="232" name="Google Shape;232;g10a843d4835_7_42"/>
          <p:cNvSpPr/>
          <p:nvPr/>
        </p:nvSpPr>
        <p:spPr>
          <a:xfrm>
            <a:off x="6455500" y="1374475"/>
            <a:ext cx="5122500" cy="2029500"/>
          </a:xfrm>
          <a:prstGeom prst="rect">
            <a:avLst/>
          </a:prstGeom>
          <a:solidFill>
            <a:schemeClr val="lt2"/>
          </a:solidFill>
          <a:ln>
            <a:noFill/>
          </a:ln>
        </p:spPr>
        <p:txBody>
          <a:bodyPr anchorCtr="0" anchor="t" bIns="91425" lIns="91425" spcFirstLastPara="1" rIns="91425" wrap="square" tIns="91425">
            <a:noAutofit/>
          </a:bodyPr>
          <a:lstStyle/>
          <a:p>
            <a:pPr indent="0" lvl="0" marL="0" marR="0" rtl="0" algn="l">
              <a:lnSpc>
                <a:spcPct val="90000"/>
              </a:lnSpc>
              <a:spcBef>
                <a:spcPts val="1000"/>
              </a:spcBef>
              <a:spcAft>
                <a:spcPts val="0"/>
              </a:spcAft>
              <a:buClr>
                <a:srgbClr val="000000"/>
              </a:buClr>
              <a:buSzPts val="1500"/>
              <a:buFont typeface="Arial"/>
              <a:buNone/>
            </a:pPr>
            <a:r>
              <a:rPr b="1" i="0" lang="en-US" sz="1500" u="none" cap="none" strike="noStrike">
                <a:solidFill>
                  <a:srgbClr val="5F5F5F"/>
                </a:solidFill>
                <a:latin typeface="Arial"/>
                <a:ea typeface="Arial"/>
                <a:cs typeface="Arial"/>
                <a:sym typeface="Arial"/>
              </a:rPr>
              <a:t>Economic Impacts</a:t>
            </a:r>
            <a:endParaRPr b="1" i="0" sz="1500" u="none" cap="none" strike="noStrike">
              <a:solidFill>
                <a:srgbClr val="5F5F5F"/>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1500"/>
              <a:buFont typeface="Arial"/>
              <a:buNone/>
            </a:pPr>
            <a:r>
              <a:rPr b="0" i="0" lang="en-US" sz="1500" u="none" cap="none" strike="noStrike">
                <a:solidFill>
                  <a:srgbClr val="5F5F5F"/>
                </a:solidFill>
                <a:latin typeface="Arial"/>
                <a:ea typeface="Arial"/>
                <a:cs typeface="Arial"/>
                <a:sym typeface="Arial"/>
              </a:rPr>
              <a:t>Employers</a:t>
            </a:r>
            <a:r>
              <a:rPr b="1" i="1" lang="en-US" sz="1500" u="none" cap="none" strike="noStrike">
                <a:solidFill>
                  <a:srgbClr val="5F5F5F"/>
                </a:solidFill>
                <a:latin typeface="Arial"/>
                <a:ea typeface="Arial"/>
                <a:cs typeface="Arial"/>
                <a:sym typeface="Arial"/>
              </a:rPr>
              <a:t> </a:t>
            </a:r>
            <a:r>
              <a:rPr b="0" i="0" lang="en-US" sz="1500" u="none" cap="none" strike="noStrike">
                <a:solidFill>
                  <a:srgbClr val="5F5F5F"/>
                </a:solidFill>
                <a:latin typeface="Arial"/>
                <a:ea typeface="Arial"/>
                <a:cs typeface="Arial"/>
                <a:sym typeface="Arial"/>
              </a:rPr>
              <a:t>are struggling to fill positions in virtually every sector. The Durango Herald ran an article this week stating that the city is operating at just 50% capacity for its snowplow drivers. The school district is holding job fairs to fill admin and substitute teacher positions. The City of Durango has more than 50 unfilled positions.  </a:t>
            </a:r>
            <a:endParaRPr b="0" i="0" sz="1400" u="none" cap="none" strike="noStrike">
              <a:solidFill>
                <a:srgbClr val="000000"/>
              </a:solidFill>
              <a:latin typeface="Arial"/>
              <a:ea typeface="Arial"/>
              <a:cs typeface="Arial"/>
              <a:sym typeface="Arial"/>
            </a:endParaRPr>
          </a:p>
        </p:txBody>
      </p:sp>
      <p:sp>
        <p:nvSpPr>
          <p:cNvPr id="233" name="Google Shape;233;g10a843d4835_7_42"/>
          <p:cNvSpPr/>
          <p:nvPr/>
        </p:nvSpPr>
        <p:spPr>
          <a:xfrm>
            <a:off x="6455500" y="3562125"/>
            <a:ext cx="5122500" cy="1489800"/>
          </a:xfrm>
          <a:prstGeom prst="rect">
            <a:avLst/>
          </a:prstGeom>
          <a:solidFill>
            <a:schemeClr val="lt2"/>
          </a:solidFill>
          <a:ln>
            <a:noFill/>
          </a:ln>
        </p:spPr>
        <p:txBody>
          <a:bodyPr anchorCtr="0" anchor="t" bIns="91425" lIns="91425" spcFirstLastPara="1" rIns="91425" wrap="square" tIns="91425">
            <a:noAutofit/>
          </a:bodyPr>
          <a:lstStyle/>
          <a:p>
            <a:pPr indent="0" lvl="0" marL="0" marR="0" rtl="0" algn="l">
              <a:lnSpc>
                <a:spcPct val="90000"/>
              </a:lnSpc>
              <a:spcBef>
                <a:spcPts val="1000"/>
              </a:spcBef>
              <a:spcAft>
                <a:spcPts val="0"/>
              </a:spcAft>
              <a:buClr>
                <a:srgbClr val="000000"/>
              </a:buClr>
              <a:buSzPts val="1500"/>
              <a:buFont typeface="Arial"/>
              <a:buNone/>
            </a:pPr>
            <a:r>
              <a:rPr b="1" i="0" lang="en-US" sz="1500" u="none" cap="none" strike="noStrike">
                <a:solidFill>
                  <a:srgbClr val="5F5F5F"/>
                </a:solidFill>
                <a:latin typeface="Arial"/>
                <a:ea typeface="Arial"/>
                <a:cs typeface="Arial"/>
                <a:sym typeface="Arial"/>
              </a:rPr>
              <a:t>Housing Cost Challenges</a:t>
            </a:r>
            <a:endParaRPr b="1" i="0" sz="1500" u="none" cap="none" strike="noStrike">
              <a:solidFill>
                <a:srgbClr val="5F5F5F"/>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1500"/>
              <a:buFont typeface="Arial"/>
              <a:buNone/>
            </a:pPr>
            <a:r>
              <a:rPr b="0" i="0" lang="en-US" sz="1500" u="none" cap="none" strike="noStrike">
                <a:solidFill>
                  <a:srgbClr val="5F5F5F"/>
                </a:solidFill>
                <a:latin typeface="Arial"/>
                <a:ea typeface="Arial"/>
                <a:cs typeface="Arial"/>
                <a:sym typeface="Arial"/>
              </a:rPr>
              <a:t>The average </a:t>
            </a:r>
            <a:r>
              <a:rPr b="1" i="0" lang="en-US" sz="1500" u="none" cap="none" strike="noStrike">
                <a:solidFill>
                  <a:srgbClr val="5F5F5F"/>
                </a:solidFill>
                <a:latin typeface="Arial"/>
                <a:ea typeface="Arial"/>
                <a:cs typeface="Arial"/>
                <a:sym typeface="Arial"/>
                <a:extLst>
                  <a:ext uri="http://customooxmlschemas.google.com/">
                    <go:slidesCustomData xmlns:go="http://customooxmlschemas.google.com/" textRoundtripDataId="0"/>
                  </a:ext>
                </a:extLst>
              </a:rPr>
              <a:t>sales </a:t>
            </a:r>
            <a:r>
              <a:rPr b="1" i="0" lang="en-US" sz="1500" u="none" cap="none" strike="noStrike">
                <a:solidFill>
                  <a:srgbClr val="5F5F5F"/>
                </a:solidFill>
                <a:latin typeface="Arial"/>
                <a:ea typeface="Arial"/>
                <a:cs typeface="Arial"/>
                <a:sym typeface="Arial"/>
              </a:rPr>
              <a:t>price</a:t>
            </a:r>
            <a:r>
              <a:rPr b="0" i="0" lang="en-US" sz="1500" u="none" cap="none" strike="noStrike">
                <a:solidFill>
                  <a:srgbClr val="5F5F5F"/>
                </a:solidFill>
                <a:latin typeface="Arial"/>
                <a:ea typeface="Arial"/>
                <a:cs typeface="Arial"/>
                <a:sym typeface="Arial"/>
              </a:rPr>
              <a:t> for November exceeded $1 million for the first time ever. </a:t>
            </a:r>
            <a:r>
              <a:rPr b="1" i="0" lang="en-US" sz="1500" u="none" cap="none" strike="noStrike">
                <a:solidFill>
                  <a:srgbClr val="5F5F5F"/>
                </a:solidFill>
                <a:latin typeface="Arial"/>
                <a:ea typeface="Arial"/>
                <a:cs typeface="Arial"/>
                <a:sym typeface="Arial"/>
              </a:rPr>
              <a:t>The median home price for November was $740,000</a:t>
            </a:r>
            <a:r>
              <a:rPr b="0" i="0" lang="en-US" sz="1500" u="none" cap="none" strike="noStrike">
                <a:solidFill>
                  <a:srgbClr val="5F5F5F"/>
                </a:solidFill>
                <a:latin typeface="Arial"/>
                <a:ea typeface="Arial"/>
                <a:cs typeface="Arial"/>
                <a:sym typeface="Arial"/>
              </a:rPr>
              <a:t>, also an all-time high, up 25% from 2020. </a:t>
            </a:r>
            <a:endParaRPr b="1" i="0" sz="1500" u="none" cap="none" strike="noStrike">
              <a:solidFill>
                <a:srgbClr val="5F5F5F"/>
              </a:solidFill>
              <a:latin typeface="Arial"/>
              <a:ea typeface="Arial"/>
              <a:cs typeface="Arial"/>
              <a:sym typeface="Arial"/>
            </a:endParaRPr>
          </a:p>
        </p:txBody>
      </p:sp>
      <p:sp>
        <p:nvSpPr>
          <p:cNvPr id="234" name="Google Shape;234;g10a843d4835_7_42"/>
          <p:cNvSpPr txBox="1"/>
          <p:nvPr>
            <p:ph idx="1" type="body"/>
          </p:nvPr>
        </p:nvSpPr>
        <p:spPr>
          <a:xfrm>
            <a:off x="7652425" y="6401675"/>
            <a:ext cx="3925500" cy="242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800"/>
              <a:buNone/>
            </a:pPr>
            <a:r>
              <a:rPr i="1" lang="en-US" sz="1200">
                <a:solidFill>
                  <a:srgbClr val="5F5F5F"/>
                </a:solidFill>
                <a:latin typeface="Open Sans"/>
                <a:ea typeface="Open Sans"/>
                <a:cs typeface="Open Sans"/>
                <a:sym typeface="Open Sans"/>
              </a:rPr>
              <a:t>Source: </a:t>
            </a:r>
            <a:r>
              <a:rPr b="0" i="1" lang="en-US" sz="1200">
                <a:solidFill>
                  <a:srgbClr val="5F5F5F"/>
                </a:solidFill>
                <a:latin typeface="Open Sans"/>
                <a:ea typeface="Open Sans"/>
                <a:cs typeface="Open Sans"/>
                <a:sym typeface="Open Sans"/>
              </a:rPr>
              <a:t>Dec 2021 Colorado Association of Realtors Data</a:t>
            </a:r>
            <a:endParaRPr i="1" sz="1200"/>
          </a:p>
          <a:p>
            <a:pPr indent="-228600" lvl="0" marL="457200" rtl="0" algn="l">
              <a:lnSpc>
                <a:spcPct val="90000"/>
              </a:lnSpc>
              <a:spcBef>
                <a:spcPts val="1000"/>
              </a:spcBef>
              <a:spcAft>
                <a:spcPts val="0"/>
              </a:spcAft>
              <a:buClr>
                <a:schemeClr val="dk1"/>
              </a:buClr>
              <a:buSzPts val="1800"/>
              <a:buNone/>
            </a:pPr>
            <a:r>
              <a:t/>
            </a:r>
            <a:endParaRPr sz="12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g10a843d4835_7_54"/>
          <p:cNvSpPr/>
          <p:nvPr/>
        </p:nvSpPr>
        <p:spPr>
          <a:xfrm>
            <a:off x="0" y="429178"/>
            <a:ext cx="6536700" cy="1124400"/>
          </a:xfrm>
          <a:prstGeom prst="rect">
            <a:avLst/>
          </a:prstGeom>
          <a:solidFill>
            <a:srgbClr val="D5793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241" name="Google Shape;241;g10a843d4835_7_54"/>
          <p:cNvSpPr txBox="1"/>
          <p:nvPr>
            <p:ph type="ctrTitle"/>
          </p:nvPr>
        </p:nvSpPr>
        <p:spPr>
          <a:xfrm>
            <a:off x="951225" y="662126"/>
            <a:ext cx="5226900" cy="658500"/>
          </a:xfrm>
          <a:prstGeom prst="rect">
            <a:avLst/>
          </a:prstGeom>
          <a:noFill/>
          <a:ln>
            <a:noFill/>
          </a:ln>
        </p:spPr>
        <p:txBody>
          <a:bodyPr anchorCtr="0" anchor="b" bIns="45700" lIns="91425" spcFirstLastPara="1" rIns="91425" wrap="square" tIns="45700">
            <a:normAutofit fontScale="90000"/>
          </a:bodyPr>
          <a:lstStyle/>
          <a:p>
            <a:pPr indent="0" lvl="0" marL="0" rtl="0" algn="r">
              <a:lnSpc>
                <a:spcPct val="90000"/>
              </a:lnSpc>
              <a:spcBef>
                <a:spcPts val="0"/>
              </a:spcBef>
              <a:spcAft>
                <a:spcPts val="0"/>
              </a:spcAft>
              <a:buClr>
                <a:schemeClr val="lt1"/>
              </a:buClr>
              <a:buSzPct val="100000"/>
              <a:buFont typeface="Helvetica Neue"/>
              <a:buNone/>
            </a:pPr>
            <a:r>
              <a:rPr b="1" lang="en-US" sz="4000">
                <a:solidFill>
                  <a:schemeClr val="lt1"/>
                </a:solidFill>
              </a:rPr>
              <a:t>For Consideration</a:t>
            </a:r>
            <a:endParaRPr b="1"/>
          </a:p>
        </p:txBody>
      </p:sp>
      <p:sp>
        <p:nvSpPr>
          <p:cNvPr id="242" name="Google Shape;242;g10a843d4835_7_54"/>
          <p:cNvSpPr txBox="1"/>
          <p:nvPr/>
        </p:nvSpPr>
        <p:spPr>
          <a:xfrm>
            <a:off x="1330275" y="2026600"/>
            <a:ext cx="87843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t/>
            </a:r>
            <a:endParaRPr b="0" i="0" sz="2400" u="none" cap="none" strike="noStrike">
              <a:solidFill>
                <a:schemeClr val="dk1"/>
              </a:solidFill>
              <a:latin typeface="Arial"/>
              <a:ea typeface="Arial"/>
              <a:cs typeface="Arial"/>
              <a:sym typeface="Arial"/>
            </a:endParaRPr>
          </a:p>
          <a:p>
            <a:pPr indent="-419100" lvl="0" marL="457200" marR="0" rtl="0" algn="l">
              <a:lnSpc>
                <a:spcPct val="100000"/>
              </a:lnSpc>
              <a:spcBef>
                <a:spcPts val="0"/>
              </a:spcBef>
              <a:spcAft>
                <a:spcPts val="0"/>
              </a:spcAft>
              <a:buClr>
                <a:srgbClr val="525252"/>
              </a:buClr>
              <a:buSzPts val="3000"/>
              <a:buFont typeface="Arial"/>
              <a:buAutoNum type="arabicPeriod"/>
            </a:pPr>
            <a:r>
              <a:rPr lang="en-US" sz="3000">
                <a:solidFill>
                  <a:srgbClr val="525252"/>
                </a:solidFill>
              </a:rPr>
              <a:t>What is happening in your </a:t>
            </a:r>
            <a:r>
              <a:rPr lang="en-US" sz="3000">
                <a:solidFill>
                  <a:srgbClr val="525252"/>
                </a:solidFill>
              </a:rPr>
              <a:t>housing</a:t>
            </a:r>
            <a:r>
              <a:rPr lang="en-US" sz="3000">
                <a:solidFill>
                  <a:srgbClr val="525252"/>
                </a:solidFill>
              </a:rPr>
              <a:t> market?</a:t>
            </a:r>
            <a:endParaRPr sz="3000">
              <a:solidFill>
                <a:srgbClr val="525252"/>
              </a:solidFill>
            </a:endParaRPr>
          </a:p>
          <a:p>
            <a:pPr indent="-419100" lvl="0" marL="457200" marR="0" rtl="0" algn="l">
              <a:lnSpc>
                <a:spcPct val="100000"/>
              </a:lnSpc>
              <a:spcBef>
                <a:spcPts val="0"/>
              </a:spcBef>
              <a:spcAft>
                <a:spcPts val="0"/>
              </a:spcAft>
              <a:buClr>
                <a:srgbClr val="525252"/>
              </a:buClr>
              <a:buSzPts val="3000"/>
              <a:buFont typeface="Arial"/>
              <a:buAutoNum type="arabicPeriod"/>
            </a:pPr>
            <a:r>
              <a:rPr b="0" i="0" lang="en-US" sz="3000" u="none" cap="none" strike="noStrike">
                <a:solidFill>
                  <a:srgbClr val="525252"/>
                </a:solidFill>
                <a:latin typeface="Arial"/>
                <a:ea typeface="Arial"/>
                <a:cs typeface="Arial"/>
                <a:sym typeface="Arial"/>
              </a:rPr>
              <a:t>What does “housing affordability” mean to you? Affordable to </a:t>
            </a:r>
            <a:r>
              <a:rPr b="0" i="1" lang="en-US" sz="3000" u="none" cap="none" strike="noStrike">
                <a:solidFill>
                  <a:srgbClr val="525252"/>
                </a:solidFill>
                <a:latin typeface="Arial"/>
                <a:ea typeface="Arial"/>
                <a:cs typeface="Arial"/>
                <a:sym typeface="Arial"/>
              </a:rPr>
              <a:t>whom</a:t>
            </a:r>
            <a:r>
              <a:rPr b="0" i="0" lang="en-US" sz="3000" u="none" cap="none" strike="noStrike">
                <a:solidFill>
                  <a:srgbClr val="525252"/>
                </a:solidFill>
                <a:latin typeface="Arial"/>
                <a:ea typeface="Arial"/>
                <a:cs typeface="Arial"/>
                <a:sym typeface="Arial"/>
              </a:rPr>
              <a:t>?</a:t>
            </a:r>
            <a:endParaRPr b="0" i="0" sz="3000" u="none" cap="none" strike="noStrike">
              <a:solidFill>
                <a:srgbClr val="525252"/>
              </a:solidFill>
              <a:latin typeface="Arial"/>
              <a:ea typeface="Arial"/>
              <a:cs typeface="Arial"/>
              <a:sym typeface="Arial"/>
            </a:endParaRPr>
          </a:p>
          <a:p>
            <a:pPr indent="-419100" lvl="0" marL="457200" marR="0" rtl="0" algn="l">
              <a:lnSpc>
                <a:spcPct val="100000"/>
              </a:lnSpc>
              <a:spcBef>
                <a:spcPts val="0"/>
              </a:spcBef>
              <a:spcAft>
                <a:spcPts val="0"/>
              </a:spcAft>
              <a:buClr>
                <a:srgbClr val="525252"/>
              </a:buClr>
              <a:buSzPts val="3000"/>
              <a:buFont typeface="Arial"/>
              <a:buAutoNum type="arabicPeriod"/>
            </a:pPr>
            <a:r>
              <a:rPr b="0" i="0" lang="en-US" sz="3000" u="none" cap="none" strike="noStrike">
                <a:solidFill>
                  <a:srgbClr val="525252"/>
                </a:solidFill>
                <a:latin typeface="Arial"/>
                <a:ea typeface="Arial"/>
                <a:cs typeface="Arial"/>
                <a:sym typeface="Arial"/>
              </a:rPr>
              <a:t>What would an equitable housing market in </a:t>
            </a:r>
            <a:r>
              <a:rPr lang="en-US" sz="3000">
                <a:solidFill>
                  <a:srgbClr val="525252"/>
                </a:solidFill>
              </a:rPr>
              <a:t>your community </a:t>
            </a:r>
            <a:r>
              <a:rPr b="0" i="0" lang="en-US" sz="3000" u="none" cap="none" strike="noStrike">
                <a:solidFill>
                  <a:srgbClr val="525252"/>
                </a:solidFill>
                <a:latin typeface="Arial"/>
                <a:ea typeface="Arial"/>
                <a:cs typeface="Arial"/>
                <a:sym typeface="Arial"/>
              </a:rPr>
              <a:t>look like?</a:t>
            </a:r>
            <a:endParaRPr b="0" i="0" sz="3000" u="none" cap="none" strike="noStrike">
              <a:solidFill>
                <a:srgbClr val="525252"/>
              </a:solidFill>
              <a:latin typeface="Arial"/>
              <a:ea typeface="Arial"/>
              <a:cs typeface="Arial"/>
              <a:sym typeface="Arial"/>
            </a:endParaRPr>
          </a:p>
          <a:p>
            <a:pPr indent="0" lvl="0" marL="457200" marR="0" rtl="0" algn="l">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g10a843d4835_7_63"/>
          <p:cNvSpPr txBox="1"/>
          <p:nvPr>
            <p:ph type="title"/>
          </p:nvPr>
        </p:nvSpPr>
        <p:spPr>
          <a:xfrm>
            <a:off x="473850" y="20517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sz="3600">
                <a:solidFill>
                  <a:srgbClr val="525252"/>
                </a:solidFill>
              </a:rPr>
              <a:t>What’s causing demand issues?</a:t>
            </a:r>
            <a:endParaRPr b="1">
              <a:solidFill>
                <a:srgbClr val="525252"/>
              </a:solidFill>
            </a:endParaRPr>
          </a:p>
        </p:txBody>
      </p:sp>
      <p:sp>
        <p:nvSpPr>
          <p:cNvPr id="248" name="Google Shape;248;g10a843d4835_7_63"/>
          <p:cNvSpPr txBox="1"/>
          <p:nvPr>
            <p:ph idx="1" type="body"/>
          </p:nvPr>
        </p:nvSpPr>
        <p:spPr>
          <a:xfrm>
            <a:off x="473850" y="1409300"/>
            <a:ext cx="8799600" cy="45894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1000"/>
              </a:spcBef>
              <a:spcAft>
                <a:spcPts val="0"/>
              </a:spcAft>
              <a:buSzPts val="1800"/>
              <a:buNone/>
            </a:pPr>
            <a:r>
              <a:t/>
            </a:r>
            <a:endParaRPr b="1" sz="1800">
              <a:solidFill>
                <a:srgbClr val="525252"/>
              </a:solidFill>
            </a:endParaRPr>
          </a:p>
          <a:p>
            <a:pPr indent="0" lvl="0" marL="0" rtl="0" algn="l">
              <a:lnSpc>
                <a:spcPct val="100000"/>
              </a:lnSpc>
              <a:spcBef>
                <a:spcPts val="0"/>
              </a:spcBef>
              <a:spcAft>
                <a:spcPts val="0"/>
              </a:spcAft>
              <a:buSzPts val="1800"/>
              <a:buNone/>
            </a:pPr>
            <a:r>
              <a:rPr lang="en-US" sz="2000">
                <a:solidFill>
                  <a:srgbClr val="525252"/>
                </a:solidFill>
              </a:rPr>
              <a:t>In short, </a:t>
            </a:r>
            <a:r>
              <a:rPr b="1" lang="en-US" sz="2000">
                <a:solidFill>
                  <a:srgbClr val="525252"/>
                </a:solidFill>
              </a:rPr>
              <a:t>we have not kept up with market demand for years.</a:t>
            </a:r>
            <a:r>
              <a:rPr lang="en-US" sz="2000">
                <a:solidFill>
                  <a:srgbClr val="525252"/>
                </a:solidFill>
              </a:rPr>
              <a:t> </a:t>
            </a:r>
            <a:endParaRPr sz="2000">
              <a:solidFill>
                <a:srgbClr val="525252"/>
              </a:solidFill>
            </a:endParaRPr>
          </a:p>
          <a:p>
            <a:pPr indent="0" lvl="0" marL="0" rtl="0" algn="l">
              <a:lnSpc>
                <a:spcPct val="100000"/>
              </a:lnSpc>
              <a:spcBef>
                <a:spcPts val="0"/>
              </a:spcBef>
              <a:spcAft>
                <a:spcPts val="0"/>
              </a:spcAft>
              <a:buSzPts val="1800"/>
              <a:buNone/>
            </a:pPr>
            <a:r>
              <a:rPr lang="en-US" sz="2000">
                <a:solidFill>
                  <a:srgbClr val="525252"/>
                </a:solidFill>
              </a:rPr>
              <a:t>Present day contributing factors include:</a:t>
            </a:r>
            <a:endParaRPr sz="2000">
              <a:solidFill>
                <a:srgbClr val="525252"/>
              </a:solidFill>
            </a:endParaRPr>
          </a:p>
          <a:p>
            <a:pPr indent="0" lvl="0" marL="0" rtl="0" algn="l">
              <a:lnSpc>
                <a:spcPct val="100000"/>
              </a:lnSpc>
              <a:spcBef>
                <a:spcPts val="0"/>
              </a:spcBef>
              <a:spcAft>
                <a:spcPts val="0"/>
              </a:spcAft>
              <a:buSzPts val="1800"/>
              <a:buNone/>
            </a:pPr>
            <a:r>
              <a:t/>
            </a:r>
            <a:endParaRPr sz="2000">
              <a:solidFill>
                <a:srgbClr val="525252"/>
              </a:solidFill>
            </a:endParaRPr>
          </a:p>
          <a:p>
            <a:pPr indent="-355600" lvl="0" marL="457200" rtl="0" algn="l">
              <a:lnSpc>
                <a:spcPct val="100000"/>
              </a:lnSpc>
              <a:spcBef>
                <a:spcPts val="0"/>
              </a:spcBef>
              <a:spcAft>
                <a:spcPts val="0"/>
              </a:spcAft>
              <a:buClr>
                <a:srgbClr val="525252"/>
              </a:buClr>
              <a:buSzPts val="2000"/>
              <a:buAutoNum type="arabicPeriod"/>
            </a:pPr>
            <a:r>
              <a:rPr b="1" lang="en-US" sz="2000">
                <a:solidFill>
                  <a:srgbClr val="525252"/>
                </a:solidFill>
              </a:rPr>
              <a:t>COVID impacts</a:t>
            </a:r>
            <a:r>
              <a:rPr lang="en-US" sz="2000">
                <a:solidFill>
                  <a:srgbClr val="525252"/>
                </a:solidFill>
              </a:rPr>
              <a:t> — we had an increase in demand as people “fled” urban areas to work remotely from here. We have less than 2 weeks of inventory. A balanced market is 6 months of inventory.</a:t>
            </a:r>
            <a:endParaRPr sz="1400">
              <a:solidFill>
                <a:srgbClr val="525252"/>
              </a:solidFill>
            </a:endParaRPr>
          </a:p>
          <a:p>
            <a:pPr indent="-355600" lvl="0" marL="457200" rtl="0" algn="l">
              <a:lnSpc>
                <a:spcPct val="100000"/>
              </a:lnSpc>
              <a:spcBef>
                <a:spcPts val="0"/>
              </a:spcBef>
              <a:spcAft>
                <a:spcPts val="0"/>
              </a:spcAft>
              <a:buClr>
                <a:srgbClr val="525252"/>
              </a:buClr>
              <a:buSzPts val="2000"/>
              <a:buAutoNum type="arabicPeriod"/>
            </a:pPr>
            <a:r>
              <a:rPr b="1" lang="en-US" sz="2000">
                <a:solidFill>
                  <a:srgbClr val="525252"/>
                </a:solidFill>
              </a:rPr>
              <a:t>Supply chain issues</a:t>
            </a:r>
            <a:r>
              <a:rPr lang="en-US" sz="2000">
                <a:solidFill>
                  <a:srgbClr val="525252"/>
                </a:solidFill>
              </a:rPr>
              <a:t> — we can’t get the materials to build, or the prices are inflated.</a:t>
            </a:r>
            <a:endParaRPr sz="1400">
              <a:solidFill>
                <a:srgbClr val="525252"/>
              </a:solidFill>
            </a:endParaRPr>
          </a:p>
          <a:p>
            <a:pPr indent="-355600" lvl="0" marL="457200" rtl="0" algn="l">
              <a:lnSpc>
                <a:spcPct val="100000"/>
              </a:lnSpc>
              <a:spcBef>
                <a:spcPts val="0"/>
              </a:spcBef>
              <a:spcAft>
                <a:spcPts val="0"/>
              </a:spcAft>
              <a:buClr>
                <a:srgbClr val="525252"/>
              </a:buClr>
              <a:buSzPts val="2000"/>
              <a:buAutoNum type="arabicPeriod"/>
            </a:pPr>
            <a:r>
              <a:rPr b="1" lang="en-US" sz="2000">
                <a:solidFill>
                  <a:srgbClr val="525252"/>
                </a:solidFill>
                <a:extLst>
                  <a:ext uri="http://customooxmlschemas.google.com/">
                    <go:slidesCustomData xmlns:go="http://customooxmlschemas.google.com/" textRoundtripDataId="1"/>
                  </a:ext>
                </a:extLst>
              </a:rPr>
              <a:t>Land inventory</a:t>
            </a:r>
            <a:r>
              <a:rPr b="1" lang="en-US" sz="2000">
                <a:solidFill>
                  <a:srgbClr val="525252"/>
                </a:solidFill>
              </a:rPr>
              <a:t> </a:t>
            </a:r>
            <a:r>
              <a:rPr lang="en-US" sz="2000">
                <a:solidFill>
                  <a:srgbClr val="525252"/>
                </a:solidFill>
              </a:rPr>
              <a:t>— we don’t have enough land with infrastructure at scale ready to go.</a:t>
            </a:r>
            <a:endParaRPr sz="1400">
              <a:solidFill>
                <a:srgbClr val="525252"/>
              </a:solidFill>
            </a:endParaRPr>
          </a:p>
          <a:p>
            <a:pPr indent="-355600" lvl="0" marL="457200" rtl="0" algn="l">
              <a:lnSpc>
                <a:spcPct val="100000"/>
              </a:lnSpc>
              <a:spcBef>
                <a:spcPts val="0"/>
              </a:spcBef>
              <a:spcAft>
                <a:spcPts val="0"/>
              </a:spcAft>
              <a:buClr>
                <a:srgbClr val="525252"/>
              </a:buClr>
              <a:buSzPts val="2000"/>
              <a:buAutoNum type="arabicPeriod"/>
            </a:pPr>
            <a:r>
              <a:rPr b="1" lang="en-US" sz="2000">
                <a:solidFill>
                  <a:srgbClr val="525252"/>
                </a:solidFill>
              </a:rPr>
              <a:t>Labor issues</a:t>
            </a:r>
            <a:r>
              <a:rPr lang="en-US" sz="2000">
                <a:solidFill>
                  <a:srgbClr val="525252"/>
                </a:solidFill>
              </a:rPr>
              <a:t> — we don’t have enough labor to build.</a:t>
            </a:r>
            <a:endParaRPr sz="1400">
              <a:solidFill>
                <a:srgbClr val="525252"/>
              </a:solidFill>
            </a:endParaRPr>
          </a:p>
          <a:p>
            <a:pPr indent="-355600" lvl="0" marL="457200" rtl="0" algn="l">
              <a:lnSpc>
                <a:spcPct val="100000"/>
              </a:lnSpc>
              <a:spcBef>
                <a:spcPts val="0"/>
              </a:spcBef>
              <a:spcAft>
                <a:spcPts val="0"/>
              </a:spcAft>
              <a:buClr>
                <a:srgbClr val="525252"/>
              </a:buClr>
              <a:buSzPts val="2000"/>
              <a:buAutoNum type="arabicPeriod"/>
            </a:pPr>
            <a:r>
              <a:rPr b="1" lang="en-US" sz="2000">
                <a:solidFill>
                  <a:srgbClr val="525252"/>
                </a:solidFill>
              </a:rPr>
              <a:t>Market mismatch </a:t>
            </a:r>
            <a:r>
              <a:rPr lang="en-US" sz="2000">
                <a:solidFill>
                  <a:srgbClr val="525252"/>
                </a:solidFill>
              </a:rPr>
              <a:t>— The market builds to the market: if the demand is for high-end homes, that is what we get.</a:t>
            </a:r>
            <a:endParaRPr sz="2000">
              <a:solidFill>
                <a:srgbClr val="525252"/>
              </a:solidFill>
            </a:endParaRPr>
          </a:p>
          <a:p>
            <a:pPr indent="-355600" lvl="0" marL="457200" rtl="0" algn="l">
              <a:lnSpc>
                <a:spcPct val="100000"/>
              </a:lnSpc>
              <a:spcBef>
                <a:spcPts val="0"/>
              </a:spcBef>
              <a:spcAft>
                <a:spcPts val="0"/>
              </a:spcAft>
              <a:buClr>
                <a:srgbClr val="525252"/>
              </a:buClr>
              <a:buSzPts val="2000"/>
              <a:buAutoNum type="arabicPeriod"/>
            </a:pPr>
            <a:r>
              <a:rPr b="1" lang="en-US" sz="2000">
                <a:solidFill>
                  <a:srgbClr val="525252"/>
                </a:solidFill>
              </a:rPr>
              <a:t>Wages </a:t>
            </a:r>
            <a:r>
              <a:rPr lang="en-US" sz="2000">
                <a:solidFill>
                  <a:srgbClr val="525252"/>
                </a:solidFill>
              </a:rPr>
              <a:t>— wage growth has significantly lagged behind rent and home price increases year over year. </a:t>
            </a:r>
            <a:endParaRPr b="1" sz="1800">
              <a:solidFill>
                <a:srgbClr val="525252"/>
              </a:solidFill>
            </a:endParaRPr>
          </a:p>
        </p:txBody>
      </p:sp>
      <p:pic>
        <p:nvPicPr>
          <p:cNvPr id="249" name="Google Shape;249;g10a843d4835_7_63"/>
          <p:cNvPicPr preferRelativeResize="0"/>
          <p:nvPr/>
        </p:nvPicPr>
        <p:blipFill rotWithShape="1">
          <a:blip r:embed="rId3">
            <a:alphaModFix/>
          </a:blip>
          <a:srcRect b="0" l="0" r="0" t="0"/>
          <a:stretch/>
        </p:blipFill>
        <p:spPr>
          <a:xfrm>
            <a:off x="9984750" y="4131400"/>
            <a:ext cx="2207250" cy="2726603"/>
          </a:xfrm>
          <a:prstGeom prst="rect">
            <a:avLst/>
          </a:prstGeom>
          <a:noFill/>
          <a:ln>
            <a:noFill/>
          </a:ln>
        </p:spPr>
      </p:pic>
      <p:pic>
        <p:nvPicPr>
          <p:cNvPr id="250" name="Google Shape;250;g10a843d4835_7_63"/>
          <p:cNvPicPr preferRelativeResize="0"/>
          <p:nvPr/>
        </p:nvPicPr>
        <p:blipFill rotWithShape="1">
          <a:blip r:embed="rId4">
            <a:alphaModFix/>
          </a:blip>
          <a:srcRect b="0" l="41034" r="0" t="0"/>
          <a:stretch/>
        </p:blipFill>
        <p:spPr>
          <a:xfrm>
            <a:off x="9984745" y="0"/>
            <a:ext cx="2207250" cy="1857375"/>
          </a:xfrm>
          <a:prstGeom prst="rect">
            <a:avLst/>
          </a:prstGeom>
          <a:noFill/>
          <a:ln>
            <a:noFill/>
          </a:ln>
        </p:spPr>
      </p:pic>
      <p:pic>
        <p:nvPicPr>
          <p:cNvPr id="251" name="Google Shape;251;g10a843d4835_7_63"/>
          <p:cNvPicPr preferRelativeResize="0"/>
          <p:nvPr/>
        </p:nvPicPr>
        <p:blipFill rotWithShape="1">
          <a:blip r:embed="rId5">
            <a:alphaModFix/>
          </a:blip>
          <a:srcRect b="0" l="31800" r="6569" t="0"/>
          <a:stretch/>
        </p:blipFill>
        <p:spPr>
          <a:xfrm>
            <a:off x="9984750" y="1795875"/>
            <a:ext cx="2207250" cy="2387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g10a843d4835_7_106"/>
          <p:cNvSpPr/>
          <p:nvPr/>
        </p:nvSpPr>
        <p:spPr>
          <a:xfrm>
            <a:off x="-38025" y="2840050"/>
            <a:ext cx="10167000" cy="32013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g10a843d4835_7_106"/>
          <p:cNvSpPr txBox="1"/>
          <p:nvPr>
            <p:ph type="title"/>
          </p:nvPr>
        </p:nvSpPr>
        <p:spPr>
          <a:xfrm>
            <a:off x="473850" y="20517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sz="3600">
                <a:solidFill>
                  <a:srgbClr val="525252"/>
                </a:solidFill>
              </a:rPr>
              <a:t>What is “affordable housing”?</a:t>
            </a:r>
            <a:endParaRPr b="1">
              <a:solidFill>
                <a:srgbClr val="525252"/>
              </a:solidFill>
            </a:endParaRPr>
          </a:p>
        </p:txBody>
      </p:sp>
      <p:sp>
        <p:nvSpPr>
          <p:cNvPr id="258" name="Google Shape;258;g10a843d4835_7_106"/>
          <p:cNvSpPr txBox="1"/>
          <p:nvPr>
            <p:ph idx="1" type="body"/>
          </p:nvPr>
        </p:nvSpPr>
        <p:spPr>
          <a:xfrm>
            <a:off x="473850" y="1295225"/>
            <a:ext cx="8799600" cy="114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t/>
            </a:r>
            <a:endParaRPr b="1" sz="1800">
              <a:solidFill>
                <a:srgbClr val="525252"/>
              </a:solidFill>
            </a:endParaRPr>
          </a:p>
          <a:p>
            <a:pPr indent="0" lvl="0" marL="0" rtl="0" algn="l">
              <a:lnSpc>
                <a:spcPct val="100000"/>
              </a:lnSpc>
              <a:spcBef>
                <a:spcPts val="0"/>
              </a:spcBef>
              <a:spcAft>
                <a:spcPts val="0"/>
              </a:spcAft>
              <a:buSzPts val="1800"/>
              <a:buNone/>
            </a:pPr>
            <a:r>
              <a:rPr b="1" lang="en-US" sz="2200">
                <a:solidFill>
                  <a:srgbClr val="525252"/>
                </a:solidFill>
              </a:rPr>
              <a:t>Affordable housing means paying </a:t>
            </a:r>
            <a:r>
              <a:rPr b="1" lang="en-US" sz="2200">
                <a:solidFill>
                  <a:srgbClr val="D5793A"/>
                </a:solidFill>
              </a:rPr>
              <a:t>no more than 30% of gross income</a:t>
            </a:r>
            <a:r>
              <a:rPr lang="en-US" sz="2200">
                <a:solidFill>
                  <a:srgbClr val="525252"/>
                </a:solidFill>
              </a:rPr>
              <a:t> </a:t>
            </a:r>
            <a:r>
              <a:rPr b="1" lang="en-US" sz="2200">
                <a:solidFill>
                  <a:srgbClr val="525252"/>
                </a:solidFill>
              </a:rPr>
              <a:t>for rent/mortgage + utilities</a:t>
            </a:r>
            <a:endParaRPr b="1" sz="2200">
              <a:solidFill>
                <a:srgbClr val="525252"/>
              </a:solidFill>
            </a:endParaRPr>
          </a:p>
        </p:txBody>
      </p:sp>
      <p:pic>
        <p:nvPicPr>
          <p:cNvPr id="259" name="Google Shape;259;g10a843d4835_7_106"/>
          <p:cNvPicPr preferRelativeResize="0"/>
          <p:nvPr/>
        </p:nvPicPr>
        <p:blipFill rotWithShape="1">
          <a:blip r:embed="rId3">
            <a:alphaModFix/>
          </a:blip>
          <a:srcRect b="0" l="0" r="0" t="0"/>
          <a:stretch/>
        </p:blipFill>
        <p:spPr>
          <a:xfrm>
            <a:off x="9984750" y="4131400"/>
            <a:ext cx="2207250" cy="2726603"/>
          </a:xfrm>
          <a:prstGeom prst="rect">
            <a:avLst/>
          </a:prstGeom>
          <a:noFill/>
          <a:ln>
            <a:noFill/>
          </a:ln>
        </p:spPr>
      </p:pic>
      <p:pic>
        <p:nvPicPr>
          <p:cNvPr id="260" name="Google Shape;260;g10a843d4835_7_106"/>
          <p:cNvPicPr preferRelativeResize="0"/>
          <p:nvPr/>
        </p:nvPicPr>
        <p:blipFill rotWithShape="1">
          <a:blip r:embed="rId4">
            <a:alphaModFix/>
          </a:blip>
          <a:srcRect b="0" l="41034" r="0" t="0"/>
          <a:stretch/>
        </p:blipFill>
        <p:spPr>
          <a:xfrm>
            <a:off x="9984745" y="0"/>
            <a:ext cx="2207250" cy="1857375"/>
          </a:xfrm>
          <a:prstGeom prst="rect">
            <a:avLst/>
          </a:prstGeom>
          <a:noFill/>
          <a:ln>
            <a:noFill/>
          </a:ln>
        </p:spPr>
      </p:pic>
      <p:pic>
        <p:nvPicPr>
          <p:cNvPr id="261" name="Google Shape;261;g10a843d4835_7_106"/>
          <p:cNvPicPr preferRelativeResize="0"/>
          <p:nvPr/>
        </p:nvPicPr>
        <p:blipFill rotWithShape="1">
          <a:blip r:embed="rId5">
            <a:alphaModFix/>
          </a:blip>
          <a:srcRect b="0" l="31800" r="6569" t="0"/>
          <a:stretch/>
        </p:blipFill>
        <p:spPr>
          <a:xfrm>
            <a:off x="9984750" y="1795875"/>
            <a:ext cx="2207250" cy="2387700"/>
          </a:xfrm>
          <a:prstGeom prst="rect">
            <a:avLst/>
          </a:prstGeom>
          <a:noFill/>
          <a:ln>
            <a:noFill/>
          </a:ln>
        </p:spPr>
      </p:pic>
      <p:sp>
        <p:nvSpPr>
          <p:cNvPr id="262" name="Google Shape;262;g10a843d4835_7_106"/>
          <p:cNvSpPr txBox="1"/>
          <p:nvPr/>
        </p:nvSpPr>
        <p:spPr>
          <a:xfrm>
            <a:off x="563250" y="3008800"/>
            <a:ext cx="8710200" cy="2893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525252"/>
                </a:solidFill>
                <a:latin typeface="Arial"/>
                <a:ea typeface="Arial"/>
                <a:cs typeface="Arial"/>
                <a:sym typeface="Arial"/>
              </a:rPr>
              <a:t>Regulated affordable housing</a:t>
            </a:r>
            <a:r>
              <a:rPr b="0" i="0" lang="en-US" sz="2200" u="none" cap="none" strike="noStrike">
                <a:solidFill>
                  <a:srgbClr val="525252"/>
                </a:solidFill>
                <a:latin typeface="Arial"/>
                <a:ea typeface="Arial"/>
                <a:cs typeface="Arial"/>
                <a:sym typeface="Arial"/>
              </a:rPr>
              <a:t> — what we commonly refer to as “affordable housing” are homes that have </a:t>
            </a:r>
            <a:r>
              <a:rPr b="1" i="0" lang="en-US" sz="2200" u="none" cap="none" strike="noStrike">
                <a:solidFill>
                  <a:srgbClr val="3B4954"/>
                </a:solidFill>
                <a:latin typeface="Arial"/>
                <a:ea typeface="Arial"/>
                <a:cs typeface="Arial"/>
                <a:sym typeface="Arial"/>
              </a:rPr>
              <a:t>income restrictions</a:t>
            </a:r>
            <a:r>
              <a:rPr b="0" i="0" lang="en-US" sz="2200" u="none" cap="none" strike="noStrike">
                <a:solidFill>
                  <a:srgbClr val="525252"/>
                </a:solidFill>
                <a:latin typeface="Arial"/>
                <a:ea typeface="Arial"/>
                <a:cs typeface="Arial"/>
                <a:sym typeface="Arial"/>
              </a:rPr>
              <a:t>. When the public sector invests in a housing unit, </a:t>
            </a:r>
            <a:r>
              <a:rPr b="0" i="0" lang="en-US" sz="2200" u="none" cap="none" strike="noStrike">
                <a:solidFill>
                  <a:srgbClr val="3B4954"/>
                </a:solidFill>
                <a:latin typeface="Arial"/>
                <a:ea typeface="Arial"/>
                <a:cs typeface="Arial"/>
                <a:sym typeface="Arial"/>
              </a:rPr>
              <a:t>a </a:t>
            </a:r>
            <a:r>
              <a:rPr b="1" i="0" lang="en-US" sz="2200" u="none" cap="none" strike="noStrike">
                <a:solidFill>
                  <a:srgbClr val="3B4954"/>
                </a:solidFill>
                <a:latin typeface="Arial"/>
                <a:ea typeface="Arial"/>
                <a:cs typeface="Arial"/>
                <a:sym typeface="Arial"/>
              </a:rPr>
              <a:t>restrictive covenant </a:t>
            </a:r>
            <a:r>
              <a:rPr b="0" i="0" lang="en-US" sz="2200" u="none" cap="none" strike="noStrike">
                <a:solidFill>
                  <a:srgbClr val="525252"/>
                </a:solidFill>
                <a:latin typeface="Arial"/>
                <a:ea typeface="Arial"/>
                <a:cs typeface="Arial"/>
                <a:sym typeface="Arial"/>
              </a:rPr>
              <a:t>or </a:t>
            </a:r>
            <a:r>
              <a:rPr b="1" i="0" lang="en-US" sz="2200" u="none" cap="none" strike="noStrike">
                <a:solidFill>
                  <a:srgbClr val="3B4954"/>
                </a:solidFill>
                <a:latin typeface="Arial"/>
                <a:ea typeface="Arial"/>
                <a:cs typeface="Arial"/>
                <a:sym typeface="Arial"/>
              </a:rPr>
              <a:t>land use restriction agreement</a:t>
            </a:r>
            <a:r>
              <a:rPr b="1" i="0" lang="en-US" sz="2200" u="none" cap="none" strike="noStrike">
                <a:solidFill>
                  <a:srgbClr val="1E4E79"/>
                </a:solidFill>
                <a:latin typeface="Arial"/>
                <a:ea typeface="Arial"/>
                <a:cs typeface="Arial"/>
                <a:sym typeface="Arial"/>
              </a:rPr>
              <a:t> </a:t>
            </a:r>
            <a:r>
              <a:rPr b="0" i="0" lang="en-US" sz="2200" u="none" cap="none" strike="noStrike">
                <a:solidFill>
                  <a:srgbClr val="525252"/>
                </a:solidFill>
                <a:latin typeface="Arial"/>
                <a:ea typeface="Arial"/>
                <a:cs typeface="Arial"/>
                <a:sym typeface="Arial"/>
              </a:rPr>
              <a:t>is recorded. These limit the cost of the unit and who is eligible to rent or buy the home.</a:t>
            </a:r>
            <a:endParaRPr b="0" i="0" sz="2200" u="none" cap="none" strike="noStrike">
              <a:solidFill>
                <a:srgbClr val="52525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t/>
            </a:r>
            <a:endParaRPr b="1" i="0" sz="2200" u="none" cap="none" strike="noStrike">
              <a:solidFill>
                <a:srgbClr val="52525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525252"/>
                </a:solidFill>
                <a:latin typeface="Arial"/>
                <a:ea typeface="Arial"/>
                <a:cs typeface="Arial"/>
                <a:sym typeface="Arial"/>
              </a:rPr>
              <a:t>Naturally occurring affordable housing</a:t>
            </a:r>
            <a:r>
              <a:rPr b="0" i="0" lang="en-US" sz="2200" u="none" cap="none" strike="noStrike">
                <a:solidFill>
                  <a:srgbClr val="525252"/>
                </a:solidFill>
                <a:latin typeface="Arial"/>
                <a:ea typeface="Arial"/>
                <a:cs typeface="Arial"/>
                <a:sym typeface="Arial"/>
              </a:rPr>
              <a:t> </a:t>
            </a:r>
            <a:r>
              <a:rPr b="1" i="0" lang="en-US" sz="2200" u="none" cap="none" strike="noStrike">
                <a:solidFill>
                  <a:srgbClr val="525252"/>
                </a:solidFill>
                <a:latin typeface="Arial"/>
                <a:ea typeface="Arial"/>
                <a:cs typeface="Arial"/>
                <a:sym typeface="Arial"/>
              </a:rPr>
              <a:t>(NOAH)</a:t>
            </a:r>
            <a:r>
              <a:rPr b="0" i="0" lang="en-US" sz="2200" u="none" cap="none" strike="noStrike">
                <a:solidFill>
                  <a:srgbClr val="525252"/>
                </a:solidFill>
                <a:latin typeface="Arial"/>
                <a:ea typeface="Arial"/>
                <a:cs typeface="Arial"/>
                <a:sym typeface="Arial"/>
              </a:rPr>
              <a:t> — this is market-rate housing that </a:t>
            </a:r>
            <a:r>
              <a:rPr b="0" i="1" lang="en-US" sz="2200" u="none" cap="none" strike="noStrike">
                <a:solidFill>
                  <a:srgbClr val="525252"/>
                </a:solidFill>
                <a:latin typeface="Arial"/>
                <a:ea typeface="Arial"/>
                <a:cs typeface="Arial"/>
                <a:sym typeface="Arial"/>
              </a:rPr>
              <a:t>happens </a:t>
            </a:r>
            <a:r>
              <a:rPr b="0" i="0" lang="en-US" sz="2200" u="none" cap="none" strike="noStrike">
                <a:solidFill>
                  <a:srgbClr val="525252"/>
                </a:solidFill>
                <a:latin typeface="Arial"/>
                <a:ea typeface="Arial"/>
                <a:cs typeface="Arial"/>
                <a:sym typeface="Arial"/>
              </a:rPr>
              <a:t>to be leased or sold affordably.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g10a843d4835_7_117"/>
          <p:cNvSpPr txBox="1"/>
          <p:nvPr>
            <p:ph type="title"/>
          </p:nvPr>
        </p:nvSpPr>
        <p:spPr>
          <a:xfrm>
            <a:off x="577250" y="233275"/>
            <a:ext cx="77730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sz="3600">
                <a:solidFill>
                  <a:srgbClr val="525252"/>
                </a:solidFill>
              </a:rPr>
              <a:t>What is traditionally considered“affordable housing?”</a:t>
            </a:r>
            <a:endParaRPr b="1">
              <a:solidFill>
                <a:srgbClr val="525252"/>
              </a:solidFill>
            </a:endParaRPr>
          </a:p>
        </p:txBody>
      </p:sp>
      <p:sp>
        <p:nvSpPr>
          <p:cNvPr id="268" name="Google Shape;268;g10a843d4835_7_117"/>
          <p:cNvSpPr/>
          <p:nvPr/>
        </p:nvSpPr>
        <p:spPr>
          <a:xfrm>
            <a:off x="1945220" y="3521351"/>
            <a:ext cx="6847500" cy="2871600"/>
          </a:xfrm>
          <a:prstGeom prst="roundRect">
            <a:avLst>
              <a:gd fmla="val 16667" name="adj"/>
            </a:avLst>
          </a:prstGeom>
          <a:noFill/>
          <a:ln cap="flat" cmpd="sng" w="28575">
            <a:solidFill>
              <a:srgbClr val="31538F"/>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sp>
        <p:nvSpPr>
          <p:cNvPr id="269" name="Google Shape;269;g10a843d4835_7_117"/>
          <p:cNvSpPr txBox="1"/>
          <p:nvPr/>
        </p:nvSpPr>
        <p:spPr>
          <a:xfrm>
            <a:off x="545175" y="1699242"/>
            <a:ext cx="6190800" cy="4071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rgbClr val="D5793A"/>
                </a:solidFill>
                <a:latin typeface="Arial"/>
                <a:ea typeface="Arial"/>
                <a:cs typeface="Arial"/>
                <a:sym typeface="Arial"/>
              </a:rPr>
              <a:t>Area Median Income (AMI) =</a:t>
            </a:r>
            <a:endParaRPr b="1" i="0" sz="2400" u="none" cap="none" strike="noStrike">
              <a:solidFill>
                <a:srgbClr val="D5793A"/>
              </a:solidFill>
              <a:latin typeface="Arial"/>
              <a:ea typeface="Arial"/>
              <a:cs typeface="Arial"/>
              <a:sym typeface="Arial"/>
            </a:endParaRPr>
          </a:p>
        </p:txBody>
      </p:sp>
      <p:sp>
        <p:nvSpPr>
          <p:cNvPr id="270" name="Google Shape;270;g10a843d4835_7_117"/>
          <p:cNvSpPr txBox="1"/>
          <p:nvPr/>
        </p:nvSpPr>
        <p:spPr>
          <a:xfrm>
            <a:off x="5321032" y="1649356"/>
            <a:ext cx="1902900" cy="6420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D5793A"/>
                </a:solidFill>
                <a:latin typeface="Arial"/>
                <a:ea typeface="Arial"/>
                <a:cs typeface="Arial"/>
                <a:sym typeface="Arial"/>
                <a:extLst>
                  <a:ext uri="http://customooxmlschemas.google.com/">
                    <go:slidesCustomData xmlns:go="http://customooxmlschemas.google.com/" textRoundtripDataId="2"/>
                  </a:ext>
                </a:extLst>
              </a:rPr>
              <a:t>$61,400</a:t>
            </a:r>
            <a:endParaRPr b="0" i="0" sz="1900" u="none" cap="none" strike="noStrike">
              <a:solidFill>
                <a:srgbClr val="D5793A"/>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500"/>
              <a:buFont typeface="Arial"/>
              <a:buNone/>
            </a:pPr>
            <a:r>
              <a:rPr b="0" i="0" lang="en-US" sz="1500" u="none" cap="none" strike="noStrike">
                <a:solidFill>
                  <a:srgbClr val="525252"/>
                </a:solidFill>
                <a:latin typeface="Arial"/>
                <a:ea typeface="Arial"/>
                <a:cs typeface="Arial"/>
                <a:sym typeface="Arial"/>
              </a:rPr>
              <a:t>(one person)</a:t>
            </a:r>
            <a:endParaRPr b="0" i="0" sz="1400" u="none" cap="none" strike="noStrike">
              <a:solidFill>
                <a:srgbClr val="525252"/>
              </a:solidFill>
              <a:latin typeface="Arial"/>
              <a:ea typeface="Arial"/>
              <a:cs typeface="Arial"/>
              <a:sym typeface="Arial"/>
            </a:endParaRPr>
          </a:p>
        </p:txBody>
      </p:sp>
      <p:pic>
        <p:nvPicPr>
          <p:cNvPr id="271" name="Google Shape;271;g10a843d4835_7_117"/>
          <p:cNvPicPr preferRelativeResize="0"/>
          <p:nvPr/>
        </p:nvPicPr>
        <p:blipFill rotWithShape="1">
          <a:blip r:embed="rId3">
            <a:alphaModFix/>
          </a:blip>
          <a:srcRect b="0" l="0" r="0" t="0"/>
          <a:stretch/>
        </p:blipFill>
        <p:spPr>
          <a:xfrm>
            <a:off x="2402774" y="2926105"/>
            <a:ext cx="453249" cy="487417"/>
          </a:xfrm>
          <a:prstGeom prst="rect">
            <a:avLst/>
          </a:prstGeom>
          <a:noFill/>
          <a:ln>
            <a:noFill/>
          </a:ln>
        </p:spPr>
      </p:pic>
      <p:pic>
        <p:nvPicPr>
          <p:cNvPr id="272" name="Google Shape;272;g10a843d4835_7_117"/>
          <p:cNvPicPr preferRelativeResize="0"/>
          <p:nvPr/>
        </p:nvPicPr>
        <p:blipFill rotWithShape="1">
          <a:blip r:embed="rId4">
            <a:alphaModFix/>
          </a:blip>
          <a:srcRect b="0" l="0" r="0" t="0"/>
          <a:stretch/>
        </p:blipFill>
        <p:spPr>
          <a:xfrm>
            <a:off x="4237136" y="2926828"/>
            <a:ext cx="453249" cy="487417"/>
          </a:xfrm>
          <a:prstGeom prst="rect">
            <a:avLst/>
          </a:prstGeom>
          <a:noFill/>
          <a:ln>
            <a:noFill/>
          </a:ln>
        </p:spPr>
      </p:pic>
      <p:pic>
        <p:nvPicPr>
          <p:cNvPr id="273" name="Google Shape;273;g10a843d4835_7_117"/>
          <p:cNvPicPr preferRelativeResize="0"/>
          <p:nvPr/>
        </p:nvPicPr>
        <p:blipFill rotWithShape="1">
          <a:blip r:embed="rId5">
            <a:alphaModFix/>
          </a:blip>
          <a:srcRect b="0" l="0" r="0" t="0"/>
          <a:stretch/>
        </p:blipFill>
        <p:spPr>
          <a:xfrm>
            <a:off x="4035034" y="2926603"/>
            <a:ext cx="453249" cy="487417"/>
          </a:xfrm>
          <a:prstGeom prst="rect">
            <a:avLst/>
          </a:prstGeom>
          <a:noFill/>
          <a:ln>
            <a:noFill/>
          </a:ln>
        </p:spPr>
      </p:pic>
      <p:pic>
        <p:nvPicPr>
          <p:cNvPr id="274" name="Google Shape;274;g10a843d4835_7_117"/>
          <p:cNvPicPr preferRelativeResize="0"/>
          <p:nvPr/>
        </p:nvPicPr>
        <p:blipFill rotWithShape="1">
          <a:blip r:embed="rId5">
            <a:alphaModFix/>
          </a:blip>
          <a:srcRect b="0" l="0" r="0" t="0"/>
          <a:stretch/>
        </p:blipFill>
        <p:spPr>
          <a:xfrm>
            <a:off x="5987700" y="2926603"/>
            <a:ext cx="453249" cy="487417"/>
          </a:xfrm>
          <a:prstGeom prst="rect">
            <a:avLst/>
          </a:prstGeom>
          <a:noFill/>
          <a:ln>
            <a:noFill/>
          </a:ln>
        </p:spPr>
      </p:pic>
      <p:pic>
        <p:nvPicPr>
          <p:cNvPr id="275" name="Google Shape;275;g10a843d4835_7_117"/>
          <p:cNvPicPr preferRelativeResize="0"/>
          <p:nvPr/>
        </p:nvPicPr>
        <p:blipFill rotWithShape="1">
          <a:blip r:embed="rId5">
            <a:alphaModFix/>
          </a:blip>
          <a:srcRect b="0" l="0" r="0" t="0"/>
          <a:stretch/>
        </p:blipFill>
        <p:spPr>
          <a:xfrm>
            <a:off x="5776773" y="2926603"/>
            <a:ext cx="453249" cy="487417"/>
          </a:xfrm>
          <a:prstGeom prst="rect">
            <a:avLst/>
          </a:prstGeom>
          <a:noFill/>
          <a:ln>
            <a:noFill/>
          </a:ln>
        </p:spPr>
      </p:pic>
      <p:pic>
        <p:nvPicPr>
          <p:cNvPr id="276" name="Google Shape;276;g10a843d4835_7_117"/>
          <p:cNvPicPr preferRelativeResize="0"/>
          <p:nvPr/>
        </p:nvPicPr>
        <p:blipFill rotWithShape="1">
          <a:blip r:embed="rId5">
            <a:alphaModFix/>
          </a:blip>
          <a:srcRect b="0" l="0" r="0" t="0"/>
          <a:stretch/>
        </p:blipFill>
        <p:spPr>
          <a:xfrm>
            <a:off x="6188423" y="2926354"/>
            <a:ext cx="453249" cy="487417"/>
          </a:xfrm>
          <a:prstGeom prst="rect">
            <a:avLst/>
          </a:prstGeom>
          <a:noFill/>
          <a:ln>
            <a:noFill/>
          </a:ln>
        </p:spPr>
      </p:pic>
      <p:pic>
        <p:nvPicPr>
          <p:cNvPr id="277" name="Google Shape;277;g10a843d4835_7_117"/>
          <p:cNvPicPr preferRelativeResize="0"/>
          <p:nvPr/>
        </p:nvPicPr>
        <p:blipFill rotWithShape="1">
          <a:blip r:embed="rId5">
            <a:alphaModFix/>
          </a:blip>
          <a:srcRect b="0" l="0" r="0" t="0"/>
          <a:stretch/>
        </p:blipFill>
        <p:spPr>
          <a:xfrm>
            <a:off x="7826437" y="2926354"/>
            <a:ext cx="453249" cy="487417"/>
          </a:xfrm>
          <a:prstGeom prst="rect">
            <a:avLst/>
          </a:prstGeom>
          <a:noFill/>
          <a:ln>
            <a:noFill/>
          </a:ln>
        </p:spPr>
      </p:pic>
      <p:pic>
        <p:nvPicPr>
          <p:cNvPr id="278" name="Google Shape;278;g10a843d4835_7_117"/>
          <p:cNvPicPr preferRelativeResize="0"/>
          <p:nvPr/>
        </p:nvPicPr>
        <p:blipFill rotWithShape="1">
          <a:blip r:embed="rId5">
            <a:alphaModFix/>
          </a:blip>
          <a:srcRect b="0" l="0" r="0" t="0"/>
          <a:stretch/>
        </p:blipFill>
        <p:spPr>
          <a:xfrm>
            <a:off x="7615512" y="2926354"/>
            <a:ext cx="453249" cy="487417"/>
          </a:xfrm>
          <a:prstGeom prst="rect">
            <a:avLst/>
          </a:prstGeom>
          <a:noFill/>
          <a:ln>
            <a:noFill/>
          </a:ln>
        </p:spPr>
      </p:pic>
      <p:pic>
        <p:nvPicPr>
          <p:cNvPr id="279" name="Google Shape;279;g10a843d4835_7_117"/>
          <p:cNvPicPr preferRelativeResize="0"/>
          <p:nvPr/>
        </p:nvPicPr>
        <p:blipFill rotWithShape="1">
          <a:blip r:embed="rId5">
            <a:alphaModFix/>
          </a:blip>
          <a:srcRect b="0" l="0" r="0" t="0"/>
          <a:stretch/>
        </p:blipFill>
        <p:spPr>
          <a:xfrm>
            <a:off x="8027161" y="2926105"/>
            <a:ext cx="453249" cy="487417"/>
          </a:xfrm>
          <a:prstGeom prst="rect">
            <a:avLst/>
          </a:prstGeom>
          <a:noFill/>
          <a:ln>
            <a:noFill/>
          </a:ln>
        </p:spPr>
      </p:pic>
      <p:pic>
        <p:nvPicPr>
          <p:cNvPr id="280" name="Google Shape;280;g10a843d4835_7_117"/>
          <p:cNvPicPr preferRelativeResize="0"/>
          <p:nvPr/>
        </p:nvPicPr>
        <p:blipFill rotWithShape="1">
          <a:blip r:embed="rId5">
            <a:alphaModFix/>
          </a:blip>
          <a:srcRect b="0" l="0" r="0" t="0"/>
          <a:stretch/>
        </p:blipFill>
        <p:spPr>
          <a:xfrm>
            <a:off x="8227885" y="2925855"/>
            <a:ext cx="453249" cy="487417"/>
          </a:xfrm>
          <a:prstGeom prst="rect">
            <a:avLst/>
          </a:prstGeom>
          <a:noFill/>
          <a:ln>
            <a:noFill/>
          </a:ln>
        </p:spPr>
      </p:pic>
      <p:sp>
        <p:nvSpPr>
          <p:cNvPr id="281" name="Google Shape;281;g10a843d4835_7_117"/>
          <p:cNvSpPr txBox="1"/>
          <p:nvPr/>
        </p:nvSpPr>
        <p:spPr>
          <a:xfrm>
            <a:off x="718814" y="3561642"/>
            <a:ext cx="1226400" cy="3759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rgbClr val="C55A11"/>
                </a:solidFill>
                <a:latin typeface="Century Schoolbook"/>
                <a:ea typeface="Century Schoolbook"/>
                <a:cs typeface="Century Schoolbook"/>
                <a:sym typeface="Century Schoolbook"/>
              </a:rPr>
              <a:t>x 30%</a:t>
            </a:r>
            <a:endParaRPr b="0" i="0" sz="1900" u="none" cap="none" strike="noStrike">
              <a:solidFill>
                <a:srgbClr val="000000"/>
              </a:solidFill>
              <a:latin typeface="Arial"/>
              <a:ea typeface="Arial"/>
              <a:cs typeface="Arial"/>
              <a:sym typeface="Arial"/>
            </a:endParaRPr>
          </a:p>
        </p:txBody>
      </p:sp>
      <p:sp>
        <p:nvSpPr>
          <p:cNvPr id="282" name="Google Shape;282;g10a843d4835_7_117"/>
          <p:cNvSpPr txBox="1"/>
          <p:nvPr/>
        </p:nvSpPr>
        <p:spPr>
          <a:xfrm>
            <a:off x="718813" y="4138542"/>
            <a:ext cx="1226400" cy="3759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rgbClr val="BF9000"/>
                </a:solidFill>
                <a:latin typeface="Century Schoolbook"/>
                <a:ea typeface="Century Schoolbook"/>
                <a:cs typeface="Century Schoolbook"/>
                <a:sym typeface="Century Schoolbook"/>
              </a:rPr>
              <a:t>x 50%</a:t>
            </a:r>
            <a:endParaRPr b="0" i="0" sz="1900" u="none" cap="none" strike="noStrike">
              <a:solidFill>
                <a:srgbClr val="000000"/>
              </a:solidFill>
              <a:latin typeface="Arial"/>
              <a:ea typeface="Arial"/>
              <a:cs typeface="Arial"/>
              <a:sym typeface="Arial"/>
            </a:endParaRPr>
          </a:p>
        </p:txBody>
      </p:sp>
      <p:sp>
        <p:nvSpPr>
          <p:cNvPr id="283" name="Google Shape;283;g10a843d4835_7_117"/>
          <p:cNvSpPr txBox="1"/>
          <p:nvPr/>
        </p:nvSpPr>
        <p:spPr>
          <a:xfrm>
            <a:off x="716884" y="4715442"/>
            <a:ext cx="1226400" cy="3759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rgbClr val="548135"/>
                </a:solidFill>
                <a:latin typeface="Century Schoolbook"/>
                <a:ea typeface="Century Schoolbook"/>
                <a:cs typeface="Century Schoolbook"/>
                <a:sym typeface="Century Schoolbook"/>
              </a:rPr>
              <a:t>x 60%</a:t>
            </a:r>
            <a:endParaRPr b="0" i="0" sz="1900" u="none" cap="none" strike="noStrike">
              <a:solidFill>
                <a:srgbClr val="000000"/>
              </a:solidFill>
              <a:latin typeface="Arial"/>
              <a:ea typeface="Arial"/>
              <a:cs typeface="Arial"/>
              <a:sym typeface="Arial"/>
            </a:endParaRPr>
          </a:p>
        </p:txBody>
      </p:sp>
      <p:sp>
        <p:nvSpPr>
          <p:cNvPr id="284" name="Google Shape;284;g10a843d4835_7_117"/>
          <p:cNvSpPr txBox="1"/>
          <p:nvPr/>
        </p:nvSpPr>
        <p:spPr>
          <a:xfrm>
            <a:off x="716884" y="5292342"/>
            <a:ext cx="1226400" cy="3759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rgbClr val="2E75B5"/>
                </a:solidFill>
                <a:latin typeface="Century Schoolbook"/>
                <a:ea typeface="Century Schoolbook"/>
                <a:cs typeface="Century Schoolbook"/>
                <a:sym typeface="Century Schoolbook"/>
              </a:rPr>
              <a:t>x 80%</a:t>
            </a:r>
            <a:endParaRPr b="0" i="0" sz="1900" u="none" cap="none" strike="noStrike">
              <a:solidFill>
                <a:srgbClr val="000000"/>
              </a:solidFill>
              <a:latin typeface="Arial"/>
              <a:ea typeface="Arial"/>
              <a:cs typeface="Arial"/>
              <a:sym typeface="Arial"/>
            </a:endParaRPr>
          </a:p>
        </p:txBody>
      </p:sp>
      <p:sp>
        <p:nvSpPr>
          <p:cNvPr id="285" name="Google Shape;285;g10a843d4835_7_117"/>
          <p:cNvSpPr txBox="1"/>
          <p:nvPr/>
        </p:nvSpPr>
        <p:spPr>
          <a:xfrm>
            <a:off x="1678080" y="3630211"/>
            <a:ext cx="1902900" cy="2820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C55A11"/>
                </a:solidFill>
                <a:latin typeface="Libre Franklin"/>
                <a:ea typeface="Libre Franklin"/>
                <a:cs typeface="Libre Franklin"/>
                <a:sym typeface="Libre Franklin"/>
              </a:rPr>
              <a:t>$18,420</a:t>
            </a:r>
            <a:endParaRPr b="0" i="0" sz="1900" u="none" cap="none" strike="noStrike">
              <a:solidFill>
                <a:srgbClr val="000000"/>
              </a:solidFill>
              <a:latin typeface="Arial"/>
              <a:ea typeface="Arial"/>
              <a:cs typeface="Arial"/>
              <a:sym typeface="Arial"/>
            </a:endParaRPr>
          </a:p>
        </p:txBody>
      </p:sp>
      <p:sp>
        <p:nvSpPr>
          <p:cNvPr id="286" name="Google Shape;286;g10a843d4835_7_117"/>
          <p:cNvSpPr txBox="1"/>
          <p:nvPr/>
        </p:nvSpPr>
        <p:spPr>
          <a:xfrm>
            <a:off x="3387918" y="3625799"/>
            <a:ext cx="1902900" cy="2820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C55A11"/>
                </a:solidFill>
                <a:latin typeface="Libre Franklin"/>
                <a:ea typeface="Libre Franklin"/>
                <a:cs typeface="Libre Franklin"/>
                <a:sym typeface="Libre Franklin"/>
              </a:rPr>
              <a:t>$21,060</a:t>
            </a:r>
            <a:endParaRPr b="0" i="0" sz="1900" u="none" cap="none" strike="noStrike">
              <a:solidFill>
                <a:srgbClr val="000000"/>
              </a:solidFill>
              <a:latin typeface="Arial"/>
              <a:ea typeface="Arial"/>
              <a:cs typeface="Arial"/>
              <a:sym typeface="Arial"/>
            </a:endParaRPr>
          </a:p>
        </p:txBody>
      </p:sp>
      <p:sp>
        <p:nvSpPr>
          <p:cNvPr id="287" name="Google Shape;287;g10a843d4835_7_117"/>
          <p:cNvSpPr txBox="1"/>
          <p:nvPr/>
        </p:nvSpPr>
        <p:spPr>
          <a:xfrm>
            <a:off x="5224758" y="3636282"/>
            <a:ext cx="1902900" cy="2820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C55A11"/>
                </a:solidFill>
                <a:latin typeface="Libre Franklin"/>
                <a:ea typeface="Libre Franklin"/>
                <a:cs typeface="Libre Franklin"/>
                <a:sym typeface="Libre Franklin"/>
              </a:rPr>
              <a:t>$23,700</a:t>
            </a:r>
            <a:endParaRPr b="0" i="0" sz="1900" u="none" cap="none" strike="noStrike">
              <a:solidFill>
                <a:srgbClr val="000000"/>
              </a:solidFill>
              <a:latin typeface="Arial"/>
              <a:ea typeface="Arial"/>
              <a:cs typeface="Arial"/>
              <a:sym typeface="Arial"/>
            </a:endParaRPr>
          </a:p>
        </p:txBody>
      </p:sp>
      <p:sp>
        <p:nvSpPr>
          <p:cNvPr id="288" name="Google Shape;288;g10a843d4835_7_117"/>
          <p:cNvSpPr txBox="1"/>
          <p:nvPr/>
        </p:nvSpPr>
        <p:spPr>
          <a:xfrm>
            <a:off x="7159053" y="3636284"/>
            <a:ext cx="1902900" cy="2820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C55A11"/>
                </a:solidFill>
                <a:latin typeface="Libre Franklin"/>
                <a:ea typeface="Libre Franklin"/>
                <a:cs typeface="Libre Franklin"/>
                <a:sym typeface="Libre Franklin"/>
              </a:rPr>
              <a:t>$26,310</a:t>
            </a:r>
            <a:endParaRPr b="0" i="0" sz="1900" u="none" cap="none" strike="noStrike">
              <a:solidFill>
                <a:srgbClr val="000000"/>
              </a:solidFill>
              <a:latin typeface="Arial"/>
              <a:ea typeface="Arial"/>
              <a:cs typeface="Arial"/>
              <a:sym typeface="Arial"/>
            </a:endParaRPr>
          </a:p>
        </p:txBody>
      </p:sp>
      <p:sp>
        <p:nvSpPr>
          <p:cNvPr id="289" name="Google Shape;289;g10a843d4835_7_117"/>
          <p:cNvSpPr txBox="1"/>
          <p:nvPr/>
        </p:nvSpPr>
        <p:spPr>
          <a:xfrm>
            <a:off x="1655177" y="4221345"/>
            <a:ext cx="1902900" cy="2820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BF9000"/>
                </a:solidFill>
                <a:latin typeface="Libre Franklin"/>
                <a:ea typeface="Libre Franklin"/>
                <a:cs typeface="Libre Franklin"/>
                <a:sym typeface="Libre Franklin"/>
              </a:rPr>
              <a:t>$30,700</a:t>
            </a:r>
            <a:endParaRPr b="0" i="0" sz="1900" u="none" cap="none" strike="noStrike">
              <a:solidFill>
                <a:srgbClr val="000000"/>
              </a:solidFill>
              <a:latin typeface="Arial"/>
              <a:ea typeface="Arial"/>
              <a:cs typeface="Arial"/>
              <a:sym typeface="Arial"/>
            </a:endParaRPr>
          </a:p>
        </p:txBody>
      </p:sp>
      <p:sp>
        <p:nvSpPr>
          <p:cNvPr id="290" name="Google Shape;290;g10a843d4835_7_117"/>
          <p:cNvSpPr txBox="1"/>
          <p:nvPr/>
        </p:nvSpPr>
        <p:spPr>
          <a:xfrm>
            <a:off x="3387918" y="4207115"/>
            <a:ext cx="1902900" cy="2820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BF9000"/>
                </a:solidFill>
                <a:latin typeface="Libre Franklin"/>
                <a:ea typeface="Libre Franklin"/>
                <a:cs typeface="Libre Franklin"/>
                <a:sym typeface="Libre Franklin"/>
              </a:rPr>
              <a:t>$35,100</a:t>
            </a:r>
            <a:endParaRPr b="0" i="0" sz="1900" u="none" cap="none" strike="noStrike">
              <a:solidFill>
                <a:srgbClr val="000000"/>
              </a:solidFill>
              <a:latin typeface="Arial"/>
              <a:ea typeface="Arial"/>
              <a:cs typeface="Arial"/>
              <a:sym typeface="Arial"/>
            </a:endParaRPr>
          </a:p>
        </p:txBody>
      </p:sp>
      <p:sp>
        <p:nvSpPr>
          <p:cNvPr id="291" name="Google Shape;291;g10a843d4835_7_117"/>
          <p:cNvSpPr txBox="1"/>
          <p:nvPr/>
        </p:nvSpPr>
        <p:spPr>
          <a:xfrm>
            <a:off x="5224758" y="4207163"/>
            <a:ext cx="1902900" cy="2820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BF9000"/>
                </a:solidFill>
                <a:latin typeface="Libre Franklin"/>
                <a:ea typeface="Libre Franklin"/>
                <a:cs typeface="Libre Franklin"/>
                <a:sym typeface="Libre Franklin"/>
              </a:rPr>
              <a:t>$39,500</a:t>
            </a:r>
            <a:endParaRPr b="0" i="0" sz="1900" u="none" cap="none" strike="noStrike">
              <a:solidFill>
                <a:srgbClr val="000000"/>
              </a:solidFill>
              <a:latin typeface="Arial"/>
              <a:ea typeface="Arial"/>
              <a:cs typeface="Arial"/>
              <a:sym typeface="Arial"/>
            </a:endParaRPr>
          </a:p>
        </p:txBody>
      </p:sp>
      <p:sp>
        <p:nvSpPr>
          <p:cNvPr id="292" name="Google Shape;292;g10a843d4835_7_117"/>
          <p:cNvSpPr txBox="1"/>
          <p:nvPr/>
        </p:nvSpPr>
        <p:spPr>
          <a:xfrm>
            <a:off x="7159053" y="4207163"/>
            <a:ext cx="1902900" cy="2820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BF9000"/>
                </a:solidFill>
                <a:latin typeface="Libre Franklin"/>
                <a:ea typeface="Libre Franklin"/>
                <a:cs typeface="Libre Franklin"/>
                <a:sym typeface="Libre Franklin"/>
              </a:rPr>
              <a:t>$43,850</a:t>
            </a:r>
            <a:endParaRPr b="0" i="0" sz="1900" u="none" cap="none" strike="noStrike">
              <a:solidFill>
                <a:srgbClr val="000000"/>
              </a:solidFill>
              <a:latin typeface="Arial"/>
              <a:ea typeface="Arial"/>
              <a:cs typeface="Arial"/>
              <a:sym typeface="Arial"/>
            </a:endParaRPr>
          </a:p>
        </p:txBody>
      </p:sp>
      <p:sp>
        <p:nvSpPr>
          <p:cNvPr id="293" name="Google Shape;293;g10a843d4835_7_117"/>
          <p:cNvSpPr txBox="1"/>
          <p:nvPr/>
        </p:nvSpPr>
        <p:spPr>
          <a:xfrm>
            <a:off x="1655177" y="4827910"/>
            <a:ext cx="1902900" cy="2820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548135"/>
                </a:solidFill>
                <a:latin typeface="Libre Franklin"/>
                <a:ea typeface="Libre Franklin"/>
                <a:cs typeface="Libre Franklin"/>
                <a:sym typeface="Libre Franklin"/>
              </a:rPr>
              <a:t>$36,840</a:t>
            </a:r>
            <a:endParaRPr b="0" i="0" sz="1900" u="none" cap="none" strike="noStrike">
              <a:solidFill>
                <a:srgbClr val="000000"/>
              </a:solidFill>
              <a:latin typeface="Arial"/>
              <a:ea typeface="Arial"/>
              <a:cs typeface="Arial"/>
              <a:sym typeface="Arial"/>
            </a:endParaRPr>
          </a:p>
        </p:txBody>
      </p:sp>
      <p:sp>
        <p:nvSpPr>
          <p:cNvPr id="294" name="Google Shape;294;g10a843d4835_7_117"/>
          <p:cNvSpPr txBox="1"/>
          <p:nvPr/>
        </p:nvSpPr>
        <p:spPr>
          <a:xfrm>
            <a:off x="3387918" y="4816130"/>
            <a:ext cx="1902900" cy="2820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548135"/>
                </a:solidFill>
                <a:latin typeface="Libre Franklin"/>
                <a:ea typeface="Libre Franklin"/>
                <a:cs typeface="Libre Franklin"/>
                <a:sym typeface="Libre Franklin"/>
              </a:rPr>
              <a:t>$42,120</a:t>
            </a:r>
            <a:endParaRPr b="0" i="0" sz="1900" u="none" cap="none" strike="noStrike">
              <a:solidFill>
                <a:srgbClr val="000000"/>
              </a:solidFill>
              <a:latin typeface="Arial"/>
              <a:ea typeface="Arial"/>
              <a:cs typeface="Arial"/>
              <a:sym typeface="Arial"/>
            </a:endParaRPr>
          </a:p>
        </p:txBody>
      </p:sp>
      <p:sp>
        <p:nvSpPr>
          <p:cNvPr id="295" name="Google Shape;295;g10a843d4835_7_117"/>
          <p:cNvSpPr txBox="1"/>
          <p:nvPr/>
        </p:nvSpPr>
        <p:spPr>
          <a:xfrm>
            <a:off x="5224758" y="4812719"/>
            <a:ext cx="1902900" cy="2820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548135"/>
                </a:solidFill>
                <a:latin typeface="Libre Franklin"/>
                <a:ea typeface="Libre Franklin"/>
                <a:cs typeface="Libre Franklin"/>
                <a:sym typeface="Libre Franklin"/>
              </a:rPr>
              <a:t>$47,400</a:t>
            </a:r>
            <a:endParaRPr b="0" i="0" sz="1900" u="none" cap="none" strike="noStrike">
              <a:solidFill>
                <a:srgbClr val="000000"/>
              </a:solidFill>
              <a:latin typeface="Arial"/>
              <a:ea typeface="Arial"/>
              <a:cs typeface="Arial"/>
              <a:sym typeface="Arial"/>
            </a:endParaRPr>
          </a:p>
        </p:txBody>
      </p:sp>
      <p:sp>
        <p:nvSpPr>
          <p:cNvPr id="296" name="Google Shape;296;g10a843d4835_7_117"/>
          <p:cNvSpPr txBox="1"/>
          <p:nvPr/>
        </p:nvSpPr>
        <p:spPr>
          <a:xfrm>
            <a:off x="7159053" y="4822553"/>
            <a:ext cx="1902900" cy="2820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548135"/>
                </a:solidFill>
                <a:latin typeface="Libre Franklin"/>
                <a:ea typeface="Libre Franklin"/>
                <a:cs typeface="Libre Franklin"/>
                <a:sym typeface="Libre Franklin"/>
              </a:rPr>
              <a:t>$52,620</a:t>
            </a:r>
            <a:endParaRPr b="0" i="0" sz="1900" u="none" cap="none" strike="noStrike">
              <a:solidFill>
                <a:srgbClr val="000000"/>
              </a:solidFill>
              <a:latin typeface="Arial"/>
              <a:ea typeface="Arial"/>
              <a:cs typeface="Arial"/>
              <a:sym typeface="Arial"/>
            </a:endParaRPr>
          </a:p>
        </p:txBody>
      </p:sp>
      <p:cxnSp>
        <p:nvCxnSpPr>
          <p:cNvPr id="297" name="Google Shape;297;g10a843d4835_7_117"/>
          <p:cNvCxnSpPr/>
          <p:nvPr/>
        </p:nvCxnSpPr>
        <p:spPr>
          <a:xfrm flipH="1" rot="10800000">
            <a:off x="1082081" y="4048952"/>
            <a:ext cx="7979700" cy="12300"/>
          </a:xfrm>
          <a:prstGeom prst="straightConnector1">
            <a:avLst/>
          </a:prstGeom>
          <a:noFill/>
          <a:ln cap="flat" cmpd="sng" w="9525">
            <a:solidFill>
              <a:srgbClr val="4472C4"/>
            </a:solidFill>
            <a:prstDash val="solid"/>
            <a:miter lim="800000"/>
            <a:headEnd len="sm" w="sm" type="none"/>
            <a:tailEnd len="sm" w="sm" type="none"/>
          </a:ln>
        </p:spPr>
      </p:cxnSp>
      <p:cxnSp>
        <p:nvCxnSpPr>
          <p:cNvPr id="298" name="Google Shape;298;g10a843d4835_7_117"/>
          <p:cNvCxnSpPr/>
          <p:nvPr/>
        </p:nvCxnSpPr>
        <p:spPr>
          <a:xfrm flipH="1" rot="10800000">
            <a:off x="1082081" y="4691606"/>
            <a:ext cx="7979700" cy="12300"/>
          </a:xfrm>
          <a:prstGeom prst="straightConnector1">
            <a:avLst/>
          </a:prstGeom>
          <a:noFill/>
          <a:ln cap="flat" cmpd="sng" w="9525">
            <a:solidFill>
              <a:srgbClr val="4472C4"/>
            </a:solidFill>
            <a:prstDash val="solid"/>
            <a:miter lim="800000"/>
            <a:headEnd len="sm" w="sm" type="none"/>
            <a:tailEnd len="sm" w="sm" type="none"/>
          </a:ln>
        </p:spPr>
      </p:cxnSp>
      <p:cxnSp>
        <p:nvCxnSpPr>
          <p:cNvPr id="299" name="Google Shape;299;g10a843d4835_7_117"/>
          <p:cNvCxnSpPr/>
          <p:nvPr/>
        </p:nvCxnSpPr>
        <p:spPr>
          <a:xfrm flipH="1" rot="10800000">
            <a:off x="1082081" y="5232272"/>
            <a:ext cx="7979700" cy="12300"/>
          </a:xfrm>
          <a:prstGeom prst="straightConnector1">
            <a:avLst/>
          </a:prstGeom>
          <a:noFill/>
          <a:ln cap="flat" cmpd="sng" w="9525">
            <a:solidFill>
              <a:srgbClr val="4472C4"/>
            </a:solidFill>
            <a:prstDash val="solid"/>
            <a:miter lim="800000"/>
            <a:headEnd len="sm" w="sm" type="none"/>
            <a:tailEnd len="sm" w="sm" type="none"/>
          </a:ln>
        </p:spPr>
      </p:cxnSp>
      <p:sp>
        <p:nvSpPr>
          <p:cNvPr id="300" name="Google Shape;300;g10a843d4835_7_117"/>
          <p:cNvSpPr txBox="1"/>
          <p:nvPr/>
        </p:nvSpPr>
        <p:spPr>
          <a:xfrm>
            <a:off x="1655177" y="5366989"/>
            <a:ext cx="1902900" cy="2820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2E75B5"/>
                </a:solidFill>
                <a:latin typeface="Libre Franklin"/>
                <a:ea typeface="Libre Franklin"/>
                <a:cs typeface="Libre Franklin"/>
                <a:sym typeface="Libre Franklin"/>
              </a:rPr>
              <a:t>$49,120</a:t>
            </a:r>
            <a:endParaRPr b="0" i="0" sz="1900" u="none" cap="none" strike="noStrike">
              <a:solidFill>
                <a:srgbClr val="000000"/>
              </a:solidFill>
              <a:latin typeface="Arial"/>
              <a:ea typeface="Arial"/>
              <a:cs typeface="Arial"/>
              <a:sym typeface="Arial"/>
            </a:endParaRPr>
          </a:p>
        </p:txBody>
      </p:sp>
      <p:sp>
        <p:nvSpPr>
          <p:cNvPr id="301" name="Google Shape;301;g10a843d4835_7_117"/>
          <p:cNvSpPr txBox="1"/>
          <p:nvPr/>
        </p:nvSpPr>
        <p:spPr>
          <a:xfrm>
            <a:off x="3373686" y="5366989"/>
            <a:ext cx="1902900" cy="2820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2E75B5"/>
                </a:solidFill>
                <a:latin typeface="Libre Franklin"/>
                <a:ea typeface="Libre Franklin"/>
                <a:cs typeface="Libre Franklin"/>
                <a:sym typeface="Libre Franklin"/>
              </a:rPr>
              <a:t>$56,160</a:t>
            </a:r>
            <a:endParaRPr b="0" i="0" sz="1900" u="none" cap="none" strike="noStrike">
              <a:solidFill>
                <a:srgbClr val="000000"/>
              </a:solidFill>
              <a:latin typeface="Arial"/>
              <a:ea typeface="Arial"/>
              <a:cs typeface="Arial"/>
              <a:sym typeface="Arial"/>
            </a:endParaRPr>
          </a:p>
        </p:txBody>
      </p:sp>
      <p:sp>
        <p:nvSpPr>
          <p:cNvPr id="302" name="Google Shape;302;g10a843d4835_7_117"/>
          <p:cNvSpPr txBox="1"/>
          <p:nvPr/>
        </p:nvSpPr>
        <p:spPr>
          <a:xfrm>
            <a:off x="5224758" y="5366989"/>
            <a:ext cx="1902900" cy="2820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2E75B5"/>
                </a:solidFill>
                <a:latin typeface="Libre Franklin"/>
                <a:ea typeface="Libre Franklin"/>
                <a:cs typeface="Libre Franklin"/>
                <a:sym typeface="Libre Franklin"/>
              </a:rPr>
              <a:t>$63,200</a:t>
            </a:r>
            <a:endParaRPr b="0" i="0" sz="1900" u="none" cap="none" strike="noStrike">
              <a:solidFill>
                <a:srgbClr val="000000"/>
              </a:solidFill>
              <a:latin typeface="Arial"/>
              <a:ea typeface="Arial"/>
              <a:cs typeface="Arial"/>
              <a:sym typeface="Arial"/>
            </a:endParaRPr>
          </a:p>
        </p:txBody>
      </p:sp>
      <p:sp>
        <p:nvSpPr>
          <p:cNvPr id="303" name="Google Shape;303;g10a843d4835_7_117"/>
          <p:cNvSpPr txBox="1"/>
          <p:nvPr/>
        </p:nvSpPr>
        <p:spPr>
          <a:xfrm>
            <a:off x="7159053" y="5366989"/>
            <a:ext cx="1902900" cy="2820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2E75B5"/>
                </a:solidFill>
                <a:latin typeface="Libre Franklin"/>
                <a:ea typeface="Libre Franklin"/>
                <a:cs typeface="Libre Franklin"/>
                <a:sym typeface="Libre Franklin"/>
              </a:rPr>
              <a:t>$70,160</a:t>
            </a:r>
            <a:endParaRPr b="0" i="0" sz="1900" u="none" cap="none" strike="noStrike">
              <a:solidFill>
                <a:srgbClr val="000000"/>
              </a:solidFill>
              <a:latin typeface="Arial"/>
              <a:ea typeface="Arial"/>
              <a:cs typeface="Arial"/>
              <a:sym typeface="Arial"/>
            </a:endParaRPr>
          </a:p>
        </p:txBody>
      </p:sp>
      <p:sp>
        <p:nvSpPr>
          <p:cNvPr id="304" name="Google Shape;304;g10a843d4835_7_117"/>
          <p:cNvSpPr/>
          <p:nvPr/>
        </p:nvSpPr>
        <p:spPr>
          <a:xfrm>
            <a:off x="7567643" y="3622533"/>
            <a:ext cx="1085700" cy="375900"/>
          </a:xfrm>
          <a:prstGeom prst="ellipse">
            <a:avLst/>
          </a:prstGeom>
          <a:noFill/>
          <a:ln cap="flat" cmpd="sng" w="28575">
            <a:solidFill>
              <a:srgbClr val="C55A11"/>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cxnSp>
        <p:nvCxnSpPr>
          <p:cNvPr id="305" name="Google Shape;305;g10a843d4835_7_117"/>
          <p:cNvCxnSpPr>
            <a:endCxn id="304" idx="5"/>
          </p:cNvCxnSpPr>
          <p:nvPr/>
        </p:nvCxnSpPr>
        <p:spPr>
          <a:xfrm rot="10800000">
            <a:off x="8494346" y="3943384"/>
            <a:ext cx="1480800" cy="333000"/>
          </a:xfrm>
          <a:prstGeom prst="straightConnector1">
            <a:avLst/>
          </a:prstGeom>
          <a:noFill/>
          <a:ln cap="flat" cmpd="sng" w="9525">
            <a:solidFill>
              <a:srgbClr val="C55A11"/>
            </a:solidFill>
            <a:prstDash val="solid"/>
            <a:miter lim="800000"/>
            <a:headEnd len="sm" w="sm" type="none"/>
            <a:tailEnd len="med" w="med" type="triangle"/>
          </a:ln>
        </p:spPr>
      </p:cxnSp>
      <p:sp>
        <p:nvSpPr>
          <p:cNvPr id="306" name="Google Shape;306;g10a843d4835_7_117"/>
          <p:cNvSpPr txBox="1"/>
          <p:nvPr/>
        </p:nvSpPr>
        <p:spPr>
          <a:xfrm>
            <a:off x="9624275" y="3564829"/>
            <a:ext cx="2331900" cy="10440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C55A11"/>
                </a:solidFill>
                <a:latin typeface="Arial"/>
                <a:ea typeface="Arial"/>
                <a:cs typeface="Arial"/>
                <a:sym typeface="Arial"/>
              </a:rPr>
              <a:t>A single parent working 40 hours/week at minimum wage</a:t>
            </a:r>
            <a:endParaRPr b="1" i="0" sz="1900" u="none" cap="none" strike="noStrike">
              <a:solidFill>
                <a:srgbClr val="000000"/>
              </a:solidFill>
              <a:latin typeface="Arial"/>
              <a:ea typeface="Arial"/>
              <a:cs typeface="Arial"/>
              <a:sym typeface="Arial"/>
            </a:endParaRPr>
          </a:p>
        </p:txBody>
      </p:sp>
      <p:sp>
        <p:nvSpPr>
          <p:cNvPr id="307" name="Google Shape;307;g10a843d4835_7_117"/>
          <p:cNvSpPr/>
          <p:nvPr/>
        </p:nvSpPr>
        <p:spPr>
          <a:xfrm>
            <a:off x="7439840" y="4780138"/>
            <a:ext cx="1226400" cy="375900"/>
          </a:xfrm>
          <a:prstGeom prst="ellipse">
            <a:avLst/>
          </a:prstGeom>
          <a:noFill/>
          <a:ln cap="flat" cmpd="sng" w="28575">
            <a:solidFill>
              <a:srgbClr val="548135"/>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BF9000"/>
              </a:solidFill>
              <a:latin typeface="Calibri"/>
              <a:ea typeface="Calibri"/>
              <a:cs typeface="Calibri"/>
              <a:sym typeface="Calibri"/>
            </a:endParaRPr>
          </a:p>
        </p:txBody>
      </p:sp>
      <p:cxnSp>
        <p:nvCxnSpPr>
          <p:cNvPr id="308" name="Google Shape;308;g10a843d4835_7_117"/>
          <p:cNvCxnSpPr>
            <a:stCxn id="309" idx="1"/>
            <a:endCxn id="307" idx="5"/>
          </p:cNvCxnSpPr>
          <p:nvPr/>
        </p:nvCxnSpPr>
        <p:spPr>
          <a:xfrm rot="10800000">
            <a:off x="8486667" y="5101008"/>
            <a:ext cx="1137600" cy="477900"/>
          </a:xfrm>
          <a:prstGeom prst="straightConnector1">
            <a:avLst/>
          </a:prstGeom>
          <a:noFill/>
          <a:ln cap="flat" cmpd="sng" w="9525">
            <a:solidFill>
              <a:srgbClr val="548135"/>
            </a:solidFill>
            <a:prstDash val="solid"/>
            <a:miter lim="800000"/>
            <a:headEnd len="sm" w="sm" type="none"/>
            <a:tailEnd len="med" w="med" type="triangle"/>
          </a:ln>
        </p:spPr>
      </p:cxnSp>
      <p:sp>
        <p:nvSpPr>
          <p:cNvPr id="309" name="Google Shape;309;g10a843d4835_7_117"/>
          <p:cNvSpPr txBox="1"/>
          <p:nvPr/>
        </p:nvSpPr>
        <p:spPr>
          <a:xfrm>
            <a:off x="9624267" y="5156058"/>
            <a:ext cx="2331900" cy="8457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548135"/>
                </a:solidFill>
                <a:latin typeface="Arial"/>
                <a:ea typeface="Arial"/>
                <a:cs typeface="Arial"/>
                <a:sym typeface="Arial"/>
              </a:rPr>
              <a:t>Two parents each working full time at minimum wage</a:t>
            </a:r>
            <a:endParaRPr b="1" i="0" sz="1900" u="none" cap="none" strike="noStrike">
              <a:solidFill>
                <a:srgbClr val="548135"/>
              </a:solidFill>
              <a:latin typeface="Arial"/>
              <a:ea typeface="Arial"/>
              <a:cs typeface="Arial"/>
              <a:sym typeface="Arial"/>
            </a:endParaRPr>
          </a:p>
        </p:txBody>
      </p:sp>
      <p:cxnSp>
        <p:nvCxnSpPr>
          <p:cNvPr id="310" name="Google Shape;310;g10a843d4835_7_117"/>
          <p:cNvCxnSpPr/>
          <p:nvPr/>
        </p:nvCxnSpPr>
        <p:spPr>
          <a:xfrm flipH="1" rot="10800000">
            <a:off x="1134029" y="5813520"/>
            <a:ext cx="7979700" cy="12300"/>
          </a:xfrm>
          <a:prstGeom prst="straightConnector1">
            <a:avLst/>
          </a:prstGeom>
          <a:noFill/>
          <a:ln cap="flat" cmpd="sng" w="9525">
            <a:solidFill>
              <a:srgbClr val="4472C4"/>
            </a:solidFill>
            <a:prstDash val="solid"/>
            <a:miter lim="800000"/>
            <a:headEnd len="sm" w="sm" type="none"/>
            <a:tailEnd len="sm" w="sm" type="none"/>
          </a:ln>
        </p:spPr>
      </p:cxnSp>
      <p:sp>
        <p:nvSpPr>
          <p:cNvPr id="311" name="Google Shape;311;g10a843d4835_7_117"/>
          <p:cNvSpPr txBox="1"/>
          <p:nvPr/>
        </p:nvSpPr>
        <p:spPr>
          <a:xfrm>
            <a:off x="716885" y="5876942"/>
            <a:ext cx="1360500" cy="3759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rgbClr val="833C0B"/>
                </a:solidFill>
                <a:latin typeface="Century Schoolbook"/>
                <a:ea typeface="Century Schoolbook"/>
                <a:cs typeface="Century Schoolbook"/>
                <a:sym typeface="Century Schoolbook"/>
              </a:rPr>
              <a:t>x 100%</a:t>
            </a:r>
            <a:endParaRPr b="0" i="0" sz="1900" u="none" cap="none" strike="noStrike">
              <a:solidFill>
                <a:srgbClr val="000000"/>
              </a:solidFill>
              <a:latin typeface="Arial"/>
              <a:ea typeface="Arial"/>
              <a:cs typeface="Arial"/>
              <a:sym typeface="Arial"/>
            </a:endParaRPr>
          </a:p>
        </p:txBody>
      </p:sp>
      <p:sp>
        <p:nvSpPr>
          <p:cNvPr id="312" name="Google Shape;312;g10a843d4835_7_117"/>
          <p:cNvSpPr txBox="1"/>
          <p:nvPr/>
        </p:nvSpPr>
        <p:spPr>
          <a:xfrm>
            <a:off x="1623928" y="5913275"/>
            <a:ext cx="1902900" cy="2820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833C0B"/>
                </a:solidFill>
                <a:latin typeface="Libre Franklin"/>
                <a:ea typeface="Libre Franklin"/>
                <a:cs typeface="Libre Franklin"/>
                <a:sym typeface="Libre Franklin"/>
              </a:rPr>
              <a:t>$61,400</a:t>
            </a:r>
            <a:endParaRPr b="0" i="0" sz="1900" u="none" cap="none" strike="noStrike">
              <a:solidFill>
                <a:srgbClr val="000000"/>
              </a:solidFill>
              <a:latin typeface="Arial"/>
              <a:ea typeface="Arial"/>
              <a:cs typeface="Arial"/>
              <a:sym typeface="Arial"/>
            </a:endParaRPr>
          </a:p>
        </p:txBody>
      </p:sp>
      <p:sp>
        <p:nvSpPr>
          <p:cNvPr id="313" name="Google Shape;313;g10a843d4835_7_117"/>
          <p:cNvSpPr txBox="1"/>
          <p:nvPr/>
        </p:nvSpPr>
        <p:spPr>
          <a:xfrm>
            <a:off x="3401253" y="5912501"/>
            <a:ext cx="1902900" cy="2820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833C0B"/>
                </a:solidFill>
                <a:latin typeface="Libre Franklin"/>
                <a:ea typeface="Libre Franklin"/>
                <a:cs typeface="Libre Franklin"/>
                <a:sym typeface="Libre Franklin"/>
              </a:rPr>
              <a:t>$70,200</a:t>
            </a:r>
            <a:endParaRPr b="0" i="0" sz="1900" u="none" cap="none" strike="noStrike">
              <a:solidFill>
                <a:srgbClr val="000000"/>
              </a:solidFill>
              <a:latin typeface="Arial"/>
              <a:ea typeface="Arial"/>
              <a:cs typeface="Arial"/>
              <a:sym typeface="Arial"/>
            </a:endParaRPr>
          </a:p>
        </p:txBody>
      </p:sp>
      <p:sp>
        <p:nvSpPr>
          <p:cNvPr id="314" name="Google Shape;314;g10a843d4835_7_117"/>
          <p:cNvSpPr txBox="1"/>
          <p:nvPr/>
        </p:nvSpPr>
        <p:spPr>
          <a:xfrm>
            <a:off x="5224758" y="5916677"/>
            <a:ext cx="1902900" cy="2820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833C0B"/>
                </a:solidFill>
                <a:latin typeface="Libre Franklin"/>
                <a:ea typeface="Libre Franklin"/>
                <a:cs typeface="Libre Franklin"/>
                <a:sym typeface="Libre Franklin"/>
              </a:rPr>
              <a:t>$79,00</a:t>
            </a:r>
            <a:endParaRPr b="0" i="0" sz="1900" u="none" cap="none" strike="noStrike">
              <a:solidFill>
                <a:srgbClr val="000000"/>
              </a:solidFill>
              <a:latin typeface="Arial"/>
              <a:ea typeface="Arial"/>
              <a:cs typeface="Arial"/>
              <a:sym typeface="Arial"/>
            </a:endParaRPr>
          </a:p>
        </p:txBody>
      </p:sp>
      <p:sp>
        <p:nvSpPr>
          <p:cNvPr id="315" name="Google Shape;315;g10a843d4835_7_117"/>
          <p:cNvSpPr txBox="1"/>
          <p:nvPr/>
        </p:nvSpPr>
        <p:spPr>
          <a:xfrm>
            <a:off x="7159053" y="5934633"/>
            <a:ext cx="1902900" cy="2820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833C0B"/>
                </a:solidFill>
                <a:latin typeface="Libre Franklin"/>
                <a:ea typeface="Libre Franklin"/>
                <a:cs typeface="Libre Franklin"/>
                <a:sym typeface="Libre Franklin"/>
              </a:rPr>
              <a:t>$87,700</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3"/>
          <p:cNvSpPr/>
          <p:nvPr/>
        </p:nvSpPr>
        <p:spPr>
          <a:xfrm>
            <a:off x="415600" y="2399100"/>
            <a:ext cx="3509700" cy="1674300"/>
          </a:xfrm>
          <a:prstGeom prst="roundRect">
            <a:avLst>
              <a:gd fmla="val 16667" name="adj"/>
            </a:avLst>
          </a:prstGeom>
          <a:solidFill>
            <a:schemeClr val="lt2"/>
          </a:solid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en-US" sz="1500" u="none" cap="none" strike="noStrike">
                <a:solidFill>
                  <a:schemeClr val="dk2"/>
                </a:solidFill>
                <a:latin typeface="Arial"/>
                <a:ea typeface="Arial"/>
                <a:cs typeface="Arial"/>
                <a:sym typeface="Arial"/>
              </a:rPr>
              <a:t>Used often at the local level to define the need of the low-moderate income workforce. This includes those in the service, recreation, and often civil service sectors.</a:t>
            </a:r>
            <a:endParaRPr b="0" i="0" sz="1500" u="none" cap="none" strike="noStrike">
              <a:solidFill>
                <a:schemeClr val="dk2"/>
              </a:solidFill>
              <a:latin typeface="Arial"/>
              <a:ea typeface="Arial"/>
              <a:cs typeface="Arial"/>
              <a:sym typeface="Arial"/>
            </a:endParaRPr>
          </a:p>
        </p:txBody>
      </p:sp>
      <p:sp>
        <p:nvSpPr>
          <p:cNvPr id="321" name="Google Shape;321;p3"/>
          <p:cNvSpPr/>
          <p:nvPr/>
        </p:nvSpPr>
        <p:spPr>
          <a:xfrm>
            <a:off x="4429825" y="2612750"/>
            <a:ext cx="3251100" cy="758700"/>
          </a:xfrm>
          <a:prstGeom prst="roundRect">
            <a:avLst>
              <a:gd fmla="val 16667" name="adj"/>
            </a:avLst>
          </a:prstGeom>
          <a:solidFill>
            <a:schemeClr val="lt2"/>
          </a:solid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500"/>
              <a:buFont typeface="Arial"/>
              <a:buNone/>
            </a:pPr>
            <a:r>
              <a:rPr b="0" i="0" lang="en-US" sz="1500" u="none" cap="none" strike="noStrike">
                <a:solidFill>
                  <a:schemeClr val="dk2"/>
                </a:solidFill>
                <a:latin typeface="Arial"/>
                <a:ea typeface="Arial"/>
                <a:cs typeface="Arial"/>
                <a:sym typeface="Arial"/>
              </a:rPr>
              <a:t>Used to indicate affordability for white collar households.</a:t>
            </a:r>
            <a:endParaRPr b="0" i="0" sz="1500" u="none" cap="none" strike="noStrike">
              <a:solidFill>
                <a:schemeClr val="dk2"/>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sng" cap="none" strike="noStrike">
              <a:solidFill>
                <a:schemeClr val="dk2"/>
              </a:solidFill>
              <a:latin typeface="Arial"/>
              <a:ea typeface="Arial"/>
              <a:cs typeface="Arial"/>
              <a:sym typeface="Arial"/>
            </a:endParaRPr>
          </a:p>
        </p:txBody>
      </p:sp>
      <p:sp>
        <p:nvSpPr>
          <p:cNvPr id="322" name="Google Shape;322;p3"/>
          <p:cNvSpPr/>
          <p:nvPr/>
        </p:nvSpPr>
        <p:spPr>
          <a:xfrm>
            <a:off x="4440300" y="4919150"/>
            <a:ext cx="3338100" cy="1674300"/>
          </a:xfrm>
          <a:prstGeom prst="roundRect">
            <a:avLst>
              <a:gd fmla="val 16667" name="adj"/>
            </a:avLst>
          </a:prstGeom>
          <a:solidFill>
            <a:schemeClr val="lt2"/>
          </a:solid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500"/>
              <a:buFont typeface="Arial"/>
              <a:buNone/>
            </a:pPr>
            <a:r>
              <a:rPr b="0" i="0" lang="en-US" sz="1500" u="none" cap="none" strike="noStrike">
                <a:solidFill>
                  <a:schemeClr val="dk2"/>
                </a:solidFill>
                <a:latin typeface="Arial"/>
                <a:ea typeface="Arial"/>
                <a:cs typeface="Arial"/>
                <a:sym typeface="Arial"/>
              </a:rPr>
              <a:t>Used interchangeably with the categories to the left and above depending on context. Usually not used to refer to very low income housing. </a:t>
            </a:r>
            <a:endParaRPr b="0" i="0" sz="1500" u="none" cap="none" strike="noStrike">
              <a:solidFill>
                <a:schemeClr val="dk2"/>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sng" cap="none" strike="noStrike">
              <a:solidFill>
                <a:schemeClr val="dk2"/>
              </a:solidFill>
              <a:latin typeface="Arial"/>
              <a:ea typeface="Arial"/>
              <a:cs typeface="Arial"/>
              <a:sym typeface="Arial"/>
            </a:endParaRPr>
          </a:p>
        </p:txBody>
      </p:sp>
      <p:sp>
        <p:nvSpPr>
          <p:cNvPr id="323" name="Google Shape;323;p3"/>
          <p:cNvSpPr/>
          <p:nvPr/>
        </p:nvSpPr>
        <p:spPr>
          <a:xfrm>
            <a:off x="473850" y="4919150"/>
            <a:ext cx="3509700" cy="1152600"/>
          </a:xfrm>
          <a:prstGeom prst="roundRect">
            <a:avLst>
              <a:gd fmla="val 16667" name="adj"/>
            </a:avLst>
          </a:prstGeom>
          <a:solidFill>
            <a:schemeClr val="lt2"/>
          </a:solid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500"/>
              <a:buFont typeface="Arial"/>
              <a:buNone/>
            </a:pPr>
            <a:r>
              <a:rPr b="0" i="0" lang="en-US" sz="1500" u="none" cap="none" strike="noStrike">
                <a:solidFill>
                  <a:schemeClr val="dk2"/>
                </a:solidFill>
                <a:latin typeface="Arial"/>
                <a:ea typeface="Arial"/>
                <a:cs typeface="Arial"/>
                <a:sym typeface="Arial"/>
              </a:rPr>
              <a:t>Used to indicate affordability for low to moderate income households with an emphasis on local residents.</a:t>
            </a:r>
            <a:endParaRPr b="0" i="0" sz="1500" u="sng" cap="none" strike="noStrike">
              <a:solidFill>
                <a:schemeClr val="dk2"/>
              </a:solidFill>
              <a:latin typeface="Arial"/>
              <a:ea typeface="Arial"/>
              <a:cs typeface="Arial"/>
              <a:sym typeface="Arial"/>
            </a:endParaRPr>
          </a:p>
        </p:txBody>
      </p:sp>
      <p:sp>
        <p:nvSpPr>
          <p:cNvPr id="324" name="Google Shape;324;p3"/>
          <p:cNvSpPr/>
          <p:nvPr/>
        </p:nvSpPr>
        <p:spPr>
          <a:xfrm>
            <a:off x="8507000" y="756925"/>
            <a:ext cx="3338100" cy="5934000"/>
          </a:xfrm>
          <a:prstGeom prst="roundRect">
            <a:avLst>
              <a:gd fmla="val 16667" name="adj"/>
            </a:avLst>
          </a:prstGeom>
          <a:solidFill>
            <a:srgbClr val="CFE2F3"/>
          </a:solid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200"/>
              <a:buFont typeface="Arial"/>
              <a:buNone/>
            </a:pPr>
            <a:r>
              <a:rPr b="1" i="0" lang="en-US" sz="2200" u="none" cap="none" strike="noStrike">
                <a:solidFill>
                  <a:schemeClr val="dk2"/>
                </a:solidFill>
                <a:latin typeface="Arial"/>
                <a:ea typeface="Arial"/>
                <a:cs typeface="Arial"/>
                <a:sym typeface="Arial"/>
              </a:rPr>
              <a:t>Below-Market Housing</a:t>
            </a:r>
            <a:endParaRPr b="1" i="0" sz="2200" u="none" cap="none" strike="noStrike">
              <a:solidFill>
                <a:schemeClr val="dk2"/>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dk2"/>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500"/>
              <a:buFont typeface="Arial"/>
              <a:buNone/>
            </a:pPr>
            <a:r>
              <a:rPr b="1" i="0" lang="en-US" sz="1500" u="none" cap="none" strike="noStrike">
                <a:solidFill>
                  <a:schemeClr val="dk2"/>
                </a:solidFill>
                <a:latin typeface="Arial"/>
                <a:ea typeface="Arial"/>
                <a:cs typeface="Arial"/>
                <a:sym typeface="Arial"/>
              </a:rPr>
              <a:t>Housing at affordability levels that the market currently does not provide on its own.</a:t>
            </a:r>
            <a:endParaRPr b="1" i="0" sz="1500" u="none" cap="none" strike="noStrike">
              <a:solidFill>
                <a:schemeClr val="dk2"/>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500"/>
              <a:buFont typeface="Arial"/>
              <a:buNone/>
            </a:pPr>
            <a:r>
              <a:t/>
            </a:r>
            <a:endParaRPr b="0" i="0" sz="1500" u="none" cap="none" strike="noStrike">
              <a:solidFill>
                <a:schemeClr val="dk2"/>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500"/>
              <a:buFont typeface="Arial"/>
              <a:buNone/>
            </a:pPr>
            <a:r>
              <a:rPr b="0" i="0" lang="en-US" sz="1500" u="none" cap="none" strike="noStrike">
                <a:solidFill>
                  <a:schemeClr val="dk2"/>
                </a:solidFill>
                <a:latin typeface="Arial"/>
                <a:ea typeface="Arial"/>
                <a:cs typeface="Arial"/>
                <a:sym typeface="Arial"/>
              </a:rPr>
              <a:t>We prefer this term because it eliminates the ambiguity or preconceived notions sometimes elicited by the categories to the left. </a:t>
            </a:r>
            <a:endParaRPr b="0" i="0" sz="1500" u="none" cap="none" strike="noStrike">
              <a:solidFill>
                <a:schemeClr val="dk2"/>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500"/>
              <a:buFont typeface="Arial"/>
              <a:buNone/>
            </a:pPr>
            <a:r>
              <a:t/>
            </a:r>
            <a:endParaRPr b="0" i="0" sz="1500" u="none" cap="none" strike="noStrike">
              <a:solidFill>
                <a:schemeClr val="dk2"/>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500"/>
              <a:buFont typeface="Arial"/>
              <a:buNone/>
            </a:pPr>
            <a:r>
              <a:rPr b="1" i="0" lang="en-US" sz="1500" u="none" cap="none" strike="noStrike">
                <a:solidFill>
                  <a:schemeClr val="dk2"/>
                </a:solidFill>
                <a:latin typeface="Arial"/>
                <a:ea typeface="Arial"/>
                <a:cs typeface="Arial"/>
                <a:sym typeface="Arial"/>
              </a:rPr>
              <a:t>Example:</a:t>
            </a:r>
            <a:r>
              <a:rPr b="0" i="0" lang="en-US" sz="1500" u="none" cap="none" strike="noStrike">
                <a:solidFill>
                  <a:schemeClr val="dk2"/>
                </a:solidFill>
                <a:latin typeface="Arial"/>
                <a:ea typeface="Arial"/>
                <a:cs typeface="Arial"/>
                <a:sym typeface="Arial"/>
              </a:rPr>
              <a:t> many very low income households work, some moderate income households don’t work, and none of the categories to the right explicitly name seniors adults.</a:t>
            </a:r>
            <a:endParaRPr b="0" i="0" sz="1500" u="sng" cap="none" strike="noStrike">
              <a:solidFill>
                <a:schemeClr val="dk2"/>
              </a:solidFill>
              <a:latin typeface="Arial"/>
              <a:ea typeface="Arial"/>
              <a:cs typeface="Arial"/>
              <a:sym typeface="Arial"/>
            </a:endParaRPr>
          </a:p>
        </p:txBody>
      </p:sp>
      <p:sp>
        <p:nvSpPr>
          <p:cNvPr id="325" name="Google Shape;325;p3"/>
          <p:cNvSpPr txBox="1"/>
          <p:nvPr>
            <p:ph type="title"/>
          </p:nvPr>
        </p:nvSpPr>
        <p:spPr>
          <a:xfrm>
            <a:off x="473850" y="108575"/>
            <a:ext cx="61875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sz="3600">
                <a:solidFill>
                  <a:srgbClr val="525252"/>
                </a:solidFill>
              </a:rPr>
              <a:t>More terms and definitions</a:t>
            </a:r>
            <a:endParaRPr b="1">
              <a:solidFill>
                <a:srgbClr val="525252"/>
              </a:solidFill>
            </a:endParaRPr>
          </a:p>
        </p:txBody>
      </p:sp>
      <p:sp>
        <p:nvSpPr>
          <p:cNvPr id="326" name="Google Shape;326;p3"/>
          <p:cNvSpPr txBox="1"/>
          <p:nvPr/>
        </p:nvSpPr>
        <p:spPr>
          <a:xfrm>
            <a:off x="473850" y="1746825"/>
            <a:ext cx="3509700" cy="5232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15000"/>
              </a:lnSpc>
              <a:spcBef>
                <a:spcPts val="0"/>
              </a:spcBef>
              <a:spcAft>
                <a:spcPts val="0"/>
              </a:spcAft>
              <a:buClr>
                <a:schemeClr val="dk2"/>
              </a:buClr>
              <a:buSzPts val="2200"/>
              <a:buFont typeface="Arial"/>
              <a:buAutoNum type="arabicPeriod"/>
            </a:pPr>
            <a:r>
              <a:rPr b="1" i="0" lang="en-US" sz="2200" u="none" cap="none" strike="noStrike">
                <a:solidFill>
                  <a:schemeClr val="dk2"/>
                </a:solidFill>
                <a:latin typeface="Arial"/>
                <a:ea typeface="Arial"/>
                <a:cs typeface="Arial"/>
                <a:sym typeface="Arial"/>
              </a:rPr>
              <a:t>“Workforce Housing”</a:t>
            </a:r>
            <a:endParaRPr b="1" i="1" sz="2200" u="none" cap="none" strike="noStrike">
              <a:solidFill>
                <a:schemeClr val="dk2"/>
              </a:solidFill>
              <a:latin typeface="Arial"/>
              <a:ea typeface="Arial"/>
              <a:cs typeface="Arial"/>
              <a:sym typeface="Arial"/>
            </a:endParaRPr>
          </a:p>
        </p:txBody>
      </p:sp>
      <p:sp>
        <p:nvSpPr>
          <p:cNvPr id="327" name="Google Shape;327;p3"/>
          <p:cNvSpPr txBox="1"/>
          <p:nvPr/>
        </p:nvSpPr>
        <p:spPr>
          <a:xfrm>
            <a:off x="473850" y="1094525"/>
            <a:ext cx="68538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200"/>
              <a:buFont typeface="Arial"/>
              <a:buNone/>
            </a:pPr>
            <a:r>
              <a:rPr b="0" i="0" lang="en-US" sz="2200" u="none" cap="none" strike="noStrike">
                <a:solidFill>
                  <a:schemeClr val="dk2"/>
                </a:solidFill>
                <a:latin typeface="Arial"/>
                <a:ea typeface="Arial"/>
                <a:cs typeface="Arial"/>
                <a:sym typeface="Arial"/>
              </a:rPr>
              <a:t>Share your thoughts on the definition of each term…</a:t>
            </a:r>
            <a:endParaRPr b="0" i="1" sz="2200" u="none" cap="none" strike="noStrike">
              <a:solidFill>
                <a:schemeClr val="dk2"/>
              </a:solidFill>
              <a:latin typeface="Arial"/>
              <a:ea typeface="Arial"/>
              <a:cs typeface="Arial"/>
              <a:sym typeface="Arial"/>
            </a:endParaRPr>
          </a:p>
        </p:txBody>
      </p:sp>
      <p:sp>
        <p:nvSpPr>
          <p:cNvPr id="328" name="Google Shape;328;p3"/>
          <p:cNvSpPr txBox="1"/>
          <p:nvPr/>
        </p:nvSpPr>
        <p:spPr>
          <a:xfrm>
            <a:off x="415600" y="4307250"/>
            <a:ext cx="35097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200"/>
              <a:buFont typeface="Arial"/>
              <a:buNone/>
            </a:pPr>
            <a:r>
              <a:rPr b="1" i="0" lang="en-US" sz="2200" u="none" cap="none" strike="noStrike">
                <a:solidFill>
                  <a:schemeClr val="dk2"/>
                </a:solidFill>
                <a:latin typeface="Arial"/>
                <a:ea typeface="Arial"/>
                <a:cs typeface="Arial"/>
                <a:sym typeface="Arial"/>
              </a:rPr>
              <a:t>3. “Community Housing”</a:t>
            </a:r>
            <a:endParaRPr b="1" i="1" sz="2200" u="none" cap="none" strike="noStrike">
              <a:solidFill>
                <a:schemeClr val="dk2"/>
              </a:solidFill>
              <a:latin typeface="Arial"/>
              <a:ea typeface="Arial"/>
              <a:cs typeface="Arial"/>
              <a:sym typeface="Arial"/>
            </a:endParaRPr>
          </a:p>
        </p:txBody>
      </p:sp>
      <p:sp>
        <p:nvSpPr>
          <p:cNvPr id="329" name="Google Shape;329;p3"/>
          <p:cNvSpPr txBox="1"/>
          <p:nvPr/>
        </p:nvSpPr>
        <p:spPr>
          <a:xfrm>
            <a:off x="4381650" y="1746825"/>
            <a:ext cx="39129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200"/>
              <a:buFont typeface="Arial"/>
              <a:buNone/>
            </a:pPr>
            <a:r>
              <a:rPr b="1" i="0" lang="en-US" sz="2200" u="none" cap="none" strike="noStrike">
                <a:solidFill>
                  <a:schemeClr val="dk2"/>
                </a:solidFill>
                <a:latin typeface="Arial"/>
                <a:ea typeface="Arial"/>
                <a:cs typeface="Arial"/>
                <a:sym typeface="Arial"/>
              </a:rPr>
              <a:t>2. “Middle Income Housing”</a:t>
            </a:r>
            <a:endParaRPr b="1" i="1" sz="2200" u="none" cap="none" strike="noStrike">
              <a:solidFill>
                <a:schemeClr val="dk2"/>
              </a:solidFill>
              <a:latin typeface="Arial"/>
              <a:ea typeface="Arial"/>
              <a:cs typeface="Arial"/>
              <a:sym typeface="Arial"/>
            </a:endParaRPr>
          </a:p>
        </p:txBody>
      </p:sp>
      <p:sp>
        <p:nvSpPr>
          <p:cNvPr id="330" name="Google Shape;330;p3"/>
          <p:cNvSpPr txBox="1"/>
          <p:nvPr/>
        </p:nvSpPr>
        <p:spPr>
          <a:xfrm>
            <a:off x="4524600" y="4307238"/>
            <a:ext cx="36270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200"/>
              <a:buFont typeface="Arial"/>
              <a:buNone/>
            </a:pPr>
            <a:r>
              <a:rPr b="1" i="0" lang="en-US" sz="2200" u="none" cap="none" strike="noStrike">
                <a:solidFill>
                  <a:schemeClr val="dk2"/>
                </a:solidFill>
                <a:latin typeface="Arial"/>
                <a:ea typeface="Arial"/>
                <a:cs typeface="Arial"/>
                <a:sym typeface="Arial"/>
              </a:rPr>
              <a:t>4. “Attainable Housing”</a:t>
            </a:r>
            <a:endParaRPr b="1" i="1" sz="2200" u="none" cap="none" strike="noStrike">
              <a:solidFill>
                <a:schemeClr val="dk2"/>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1000"/>
                                        <p:tgtEl>
                                          <p:spTgt spid="3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1000"/>
                                        <p:tgtEl>
                                          <p:spTgt spid="3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1000"/>
                                        <p:tgtEl>
                                          <p:spTgt spid="3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1000"/>
                                        <p:tgtEl>
                                          <p:spTgt spid="3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24"/>
                                        </p:tgtEl>
                                        <p:attrNameLst>
                                          <p:attrName>style.visibility</p:attrName>
                                        </p:attrNameLst>
                                      </p:cBhvr>
                                      <p:to>
                                        <p:strVal val="visible"/>
                                      </p:to>
                                    </p:set>
                                    <p:anim calcmode="lin" valueType="num">
                                      <p:cBhvr additive="base">
                                        <p:cTn dur="1000"/>
                                        <p:tgtEl>
                                          <p:spTgt spid="32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g10b7bc935f0_0_1406"/>
          <p:cNvSpPr txBox="1"/>
          <p:nvPr>
            <p:ph idx="1" type="body"/>
          </p:nvPr>
        </p:nvSpPr>
        <p:spPr>
          <a:xfrm>
            <a:off x="352200" y="2226450"/>
            <a:ext cx="2702700" cy="482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260"/>
              <a:buNone/>
            </a:pPr>
            <a:r>
              <a:rPr b="1" lang="en-US" sz="2200"/>
              <a:t>Below market housing tends to be developed through one of two of the following strategies:</a:t>
            </a:r>
            <a:endParaRPr b="1" sz="2200"/>
          </a:p>
          <a:p>
            <a:pPr indent="0" lvl="0" marL="0" rtl="0" algn="l">
              <a:lnSpc>
                <a:spcPct val="90000"/>
              </a:lnSpc>
              <a:spcBef>
                <a:spcPts val="1000"/>
              </a:spcBef>
              <a:spcAft>
                <a:spcPts val="0"/>
              </a:spcAft>
              <a:buSzPts val="1260"/>
              <a:buNone/>
            </a:pPr>
            <a:r>
              <a:t/>
            </a:r>
            <a:endParaRPr sz="2200"/>
          </a:p>
          <a:p>
            <a:pPr indent="0" lvl="0" marL="0" rtl="0" algn="l">
              <a:lnSpc>
                <a:spcPct val="90000"/>
              </a:lnSpc>
              <a:spcBef>
                <a:spcPts val="1000"/>
              </a:spcBef>
              <a:spcAft>
                <a:spcPts val="0"/>
              </a:spcAft>
              <a:buSzPts val="1260"/>
              <a:buNone/>
            </a:pPr>
            <a:r>
              <a:rPr i="1" lang="en-US" sz="2200"/>
              <a:t>Note: these strategies can be (and often are) combined. </a:t>
            </a:r>
            <a:endParaRPr i="1" sz="2200"/>
          </a:p>
        </p:txBody>
      </p:sp>
      <p:sp>
        <p:nvSpPr>
          <p:cNvPr id="337" name="Google Shape;337;g10b7bc935f0_0_1406"/>
          <p:cNvSpPr/>
          <p:nvPr/>
        </p:nvSpPr>
        <p:spPr>
          <a:xfrm>
            <a:off x="7449975" y="2570075"/>
            <a:ext cx="3620100" cy="4050600"/>
          </a:xfrm>
          <a:prstGeom prst="roundRect">
            <a:avLst>
              <a:gd fmla="val 16667" name="adj"/>
            </a:avLst>
          </a:prstGeom>
          <a:solidFill>
            <a:schemeClr val="lt2"/>
          </a:solid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500"/>
              <a:buFont typeface="Arial"/>
              <a:buNone/>
            </a:pPr>
            <a:r>
              <a:rPr b="0" i="0" lang="en-US" sz="1500" u="none" cap="none" strike="noStrike">
                <a:solidFill>
                  <a:schemeClr val="dk2"/>
                </a:solidFill>
                <a:latin typeface="Arial"/>
                <a:ea typeface="Arial"/>
                <a:cs typeface="Arial"/>
                <a:sym typeface="Arial"/>
              </a:rPr>
              <a:t>Reduce a person’s housing costs through rent assistance (such as Section 8 Vouchers) or mortgage assistance.</a:t>
            </a:r>
            <a:endParaRPr b="0" i="0" sz="1500" u="none" cap="none" strike="noStrike">
              <a:solidFill>
                <a:schemeClr val="dk2"/>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dk2"/>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rPr b="0" i="0" lang="en-US" sz="1500" u="none" cap="none" strike="noStrike">
                <a:solidFill>
                  <a:schemeClr val="dk2"/>
                </a:solidFill>
                <a:latin typeface="Arial"/>
                <a:ea typeface="Arial"/>
                <a:cs typeface="Arial"/>
                <a:sym typeface="Arial"/>
              </a:rPr>
              <a:t>In either case, a payment is provided to the household to cover the difference between what they can afford (&lt;30% of income) and what their housing costs. </a:t>
            </a:r>
            <a:endParaRPr b="0" i="0" sz="1500" u="none" cap="none" strike="noStrike">
              <a:solidFill>
                <a:schemeClr val="dk2"/>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dk2"/>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rPr b="1" i="0" lang="en-US" sz="1500" u="none" cap="none" strike="noStrike">
                <a:solidFill>
                  <a:schemeClr val="dk2"/>
                </a:solidFill>
                <a:latin typeface="Arial"/>
                <a:ea typeface="Arial"/>
                <a:cs typeface="Arial"/>
                <a:sym typeface="Arial"/>
              </a:rPr>
              <a:t>In essence, it adds to household incomes to match housing costs</a:t>
            </a:r>
            <a:endParaRPr b="1" i="0" sz="1500" u="none" cap="none" strike="noStrike">
              <a:solidFill>
                <a:schemeClr val="dk2"/>
              </a:solidFill>
              <a:latin typeface="Arial"/>
              <a:ea typeface="Arial"/>
              <a:cs typeface="Arial"/>
              <a:sym typeface="Arial"/>
            </a:endParaRPr>
          </a:p>
        </p:txBody>
      </p:sp>
      <p:sp>
        <p:nvSpPr>
          <p:cNvPr id="338" name="Google Shape;338;g10b7bc935f0_0_1406"/>
          <p:cNvSpPr/>
          <p:nvPr/>
        </p:nvSpPr>
        <p:spPr>
          <a:xfrm>
            <a:off x="3406975" y="2572550"/>
            <a:ext cx="3459600" cy="4050600"/>
          </a:xfrm>
          <a:prstGeom prst="roundRect">
            <a:avLst>
              <a:gd fmla="val 16667" name="adj"/>
            </a:avLst>
          </a:prstGeom>
          <a:solidFill>
            <a:schemeClr val="lt2"/>
          </a:solid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500"/>
              <a:buFont typeface="Arial"/>
              <a:buNone/>
            </a:pPr>
            <a:r>
              <a:rPr b="0" i="0" lang="en-US" sz="1500" u="none" cap="none" strike="noStrike">
                <a:solidFill>
                  <a:schemeClr val="dk2"/>
                </a:solidFill>
                <a:latin typeface="Arial"/>
                <a:ea typeface="Arial"/>
                <a:cs typeface="Arial"/>
                <a:sym typeface="Arial"/>
              </a:rPr>
              <a:t>Reduce the costs of developing new below-market housing so people earning a certain income level can afford it. </a:t>
            </a:r>
            <a:endParaRPr b="0" i="0" sz="1500" u="none" cap="none" strike="noStrike">
              <a:solidFill>
                <a:schemeClr val="dk2"/>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dk2"/>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rPr b="0" i="0" lang="en-US" sz="1500" u="none" cap="none" strike="noStrike">
                <a:solidFill>
                  <a:schemeClr val="dk2"/>
                </a:solidFill>
                <a:latin typeface="Arial"/>
                <a:ea typeface="Arial"/>
                <a:cs typeface="Arial"/>
                <a:sym typeface="Arial"/>
              </a:rPr>
              <a:t>Put another way, it allows the developer to be able to afford to offer below market rent or mortgage without going bankrupt. </a:t>
            </a:r>
            <a:endParaRPr b="0" i="0" sz="1500" u="none" cap="none" strike="noStrike">
              <a:solidFill>
                <a:schemeClr val="dk2"/>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dk2"/>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rPr b="1" i="0" lang="en-US" sz="1500" u="none" cap="none" strike="noStrike">
                <a:solidFill>
                  <a:schemeClr val="dk2"/>
                </a:solidFill>
                <a:latin typeface="Arial"/>
                <a:ea typeface="Arial"/>
                <a:cs typeface="Arial"/>
                <a:sym typeface="Arial"/>
              </a:rPr>
              <a:t>In essence, it brings housing costs down to match local incomes.</a:t>
            </a:r>
            <a:endParaRPr b="1" i="0" sz="1500" u="none" cap="none" strike="noStrike">
              <a:solidFill>
                <a:schemeClr val="dk2"/>
              </a:solidFill>
              <a:latin typeface="Arial"/>
              <a:ea typeface="Arial"/>
              <a:cs typeface="Arial"/>
              <a:sym typeface="Arial"/>
            </a:endParaRPr>
          </a:p>
        </p:txBody>
      </p:sp>
      <p:sp>
        <p:nvSpPr>
          <p:cNvPr id="339" name="Google Shape;339;g10b7bc935f0_0_1406"/>
          <p:cNvSpPr txBox="1"/>
          <p:nvPr/>
        </p:nvSpPr>
        <p:spPr>
          <a:xfrm>
            <a:off x="3406975" y="1929075"/>
            <a:ext cx="31845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2200"/>
              <a:buFont typeface="Arial"/>
              <a:buNone/>
            </a:pPr>
            <a:r>
              <a:rPr b="1" i="0" lang="en-US" sz="2200" u="none" cap="none" strike="noStrike">
                <a:solidFill>
                  <a:schemeClr val="dk2"/>
                </a:solidFill>
                <a:latin typeface="Arial"/>
                <a:ea typeface="Arial"/>
                <a:cs typeface="Arial"/>
                <a:sym typeface="Arial"/>
              </a:rPr>
              <a:t>Development Subsidy</a:t>
            </a:r>
            <a:endParaRPr b="1" i="1" sz="2200" u="none" cap="none" strike="noStrike">
              <a:solidFill>
                <a:schemeClr val="dk2"/>
              </a:solidFill>
              <a:latin typeface="Arial"/>
              <a:ea typeface="Arial"/>
              <a:cs typeface="Arial"/>
              <a:sym typeface="Arial"/>
            </a:endParaRPr>
          </a:p>
        </p:txBody>
      </p:sp>
      <p:sp>
        <p:nvSpPr>
          <p:cNvPr id="340" name="Google Shape;340;g10b7bc935f0_0_1406"/>
          <p:cNvSpPr txBox="1"/>
          <p:nvPr/>
        </p:nvSpPr>
        <p:spPr>
          <a:xfrm>
            <a:off x="7548000" y="1929075"/>
            <a:ext cx="30234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2200"/>
              <a:buFont typeface="Arial"/>
              <a:buNone/>
            </a:pPr>
            <a:r>
              <a:rPr b="1" i="0" lang="en-US" sz="2200" u="none" cap="none" strike="noStrike">
                <a:solidFill>
                  <a:schemeClr val="dk2"/>
                </a:solidFill>
                <a:latin typeface="Arial"/>
                <a:ea typeface="Arial"/>
                <a:cs typeface="Arial"/>
                <a:sym typeface="Arial"/>
              </a:rPr>
              <a:t>Household Subsidy</a:t>
            </a:r>
            <a:endParaRPr b="1" i="1" sz="2200" u="none" cap="none" strike="noStrike">
              <a:solidFill>
                <a:schemeClr val="dk2"/>
              </a:solidFill>
              <a:latin typeface="Arial"/>
              <a:ea typeface="Arial"/>
              <a:cs typeface="Arial"/>
              <a:sym typeface="Arial"/>
            </a:endParaRPr>
          </a:p>
        </p:txBody>
      </p:sp>
      <p:sp>
        <p:nvSpPr>
          <p:cNvPr id="341" name="Google Shape;341;g10b7bc935f0_0_1406"/>
          <p:cNvSpPr/>
          <p:nvPr/>
        </p:nvSpPr>
        <p:spPr>
          <a:xfrm>
            <a:off x="0" y="324400"/>
            <a:ext cx="7548000" cy="1124400"/>
          </a:xfrm>
          <a:prstGeom prst="rect">
            <a:avLst/>
          </a:prstGeom>
          <a:solidFill>
            <a:srgbClr val="D5793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342" name="Google Shape;342;g10b7bc935f0_0_1406"/>
          <p:cNvSpPr txBox="1"/>
          <p:nvPr>
            <p:ph idx="4294967295" type="ctrTitle"/>
          </p:nvPr>
        </p:nvSpPr>
        <p:spPr>
          <a:xfrm>
            <a:off x="0" y="557350"/>
            <a:ext cx="7366800" cy="658500"/>
          </a:xfrm>
          <a:prstGeom prst="rect">
            <a:avLst/>
          </a:prstGeom>
          <a:noFill/>
          <a:ln>
            <a:noFill/>
          </a:ln>
        </p:spPr>
        <p:txBody>
          <a:bodyPr anchorCtr="0" anchor="b" bIns="45700" lIns="91425" spcFirstLastPara="1" rIns="91425" wrap="square" tIns="45700">
            <a:normAutofit/>
          </a:bodyPr>
          <a:lstStyle/>
          <a:p>
            <a:pPr indent="0" lvl="0" marL="0" marR="0" rtl="0" algn="r">
              <a:lnSpc>
                <a:spcPct val="90000"/>
              </a:lnSpc>
              <a:spcBef>
                <a:spcPts val="0"/>
              </a:spcBef>
              <a:spcAft>
                <a:spcPts val="0"/>
              </a:spcAft>
              <a:buClr>
                <a:schemeClr val="lt1"/>
              </a:buClr>
              <a:buSzPts val="4000"/>
              <a:buFont typeface="Helvetica Neue"/>
              <a:buNone/>
            </a:pPr>
            <a:r>
              <a:rPr b="1" i="0" lang="en-US" sz="4000" u="none" cap="none" strike="noStrike">
                <a:solidFill>
                  <a:schemeClr val="lt1"/>
                </a:solidFill>
                <a:latin typeface="Arial"/>
                <a:ea typeface="Arial"/>
                <a:cs typeface="Arial"/>
                <a:sym typeface="Arial"/>
              </a:rPr>
              <a:t>Strategies &amp; Tools</a:t>
            </a:r>
            <a:endParaRPr b="1" i="0" sz="3700" u="none" cap="none" strike="noStrike">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g10b7bc935f0_0_850"/>
          <p:cNvSpPr txBox="1"/>
          <p:nvPr/>
        </p:nvSpPr>
        <p:spPr>
          <a:xfrm>
            <a:off x="7620000" y="2185289"/>
            <a:ext cx="1493400" cy="486300"/>
          </a:xfrm>
          <a:prstGeom prst="rect">
            <a:avLst/>
          </a:prstGeom>
          <a:solidFill>
            <a:schemeClr val="dk2"/>
          </a:solidFill>
          <a:ln>
            <a:noFill/>
          </a:ln>
        </p:spPr>
        <p:txBody>
          <a:bodyPr anchorCtr="0" anchor="ctr" bIns="45700" lIns="182875" spcFirstLastPara="1" rIns="137150" wrap="square" tIns="45700">
            <a:noAutofit/>
          </a:bodyPr>
          <a:lstStyle/>
          <a:p>
            <a:pPr indent="0" lvl="0" marL="0" marR="0" rtl="0" algn="r">
              <a:lnSpc>
                <a:spcPct val="90000"/>
              </a:lnSpc>
              <a:spcBef>
                <a:spcPts val="0"/>
              </a:spcBef>
              <a:spcAft>
                <a:spcPts val="0"/>
              </a:spcAft>
              <a:buClr>
                <a:schemeClr val="accent1"/>
              </a:buClr>
              <a:buSzPts val="2070"/>
              <a:buFont typeface="Arial"/>
              <a:buNone/>
            </a:pPr>
            <a:r>
              <a:rPr b="0" i="0" lang="en-US" sz="1800" u="none" cap="none" strike="noStrike">
                <a:solidFill>
                  <a:schemeClr val="lt1"/>
                </a:solidFill>
                <a:latin typeface="Calibri"/>
                <a:ea typeface="Calibri"/>
                <a:cs typeface="Calibri"/>
                <a:sym typeface="Calibri"/>
              </a:rPr>
              <a:t>30% AMI</a:t>
            </a:r>
            <a:endParaRPr b="0" i="0" sz="1400" u="none" cap="none" strike="noStrike">
              <a:solidFill>
                <a:srgbClr val="000000"/>
              </a:solidFill>
              <a:latin typeface="Arial"/>
              <a:ea typeface="Arial"/>
              <a:cs typeface="Arial"/>
              <a:sym typeface="Arial"/>
            </a:endParaRPr>
          </a:p>
        </p:txBody>
      </p:sp>
      <p:sp>
        <p:nvSpPr>
          <p:cNvPr id="348" name="Google Shape;348;g10b7bc935f0_0_850"/>
          <p:cNvSpPr txBox="1"/>
          <p:nvPr/>
        </p:nvSpPr>
        <p:spPr>
          <a:xfrm>
            <a:off x="9326880" y="2185289"/>
            <a:ext cx="1493400" cy="486300"/>
          </a:xfrm>
          <a:prstGeom prst="rect">
            <a:avLst/>
          </a:prstGeom>
          <a:solidFill>
            <a:schemeClr val="dk2"/>
          </a:solidFill>
          <a:ln>
            <a:noFill/>
          </a:ln>
        </p:spPr>
        <p:txBody>
          <a:bodyPr anchorCtr="0" anchor="ctr" bIns="45700" lIns="182875" spcFirstLastPara="1" rIns="137150" wrap="square" tIns="45700">
            <a:noAutofit/>
          </a:bodyPr>
          <a:lstStyle/>
          <a:p>
            <a:pPr indent="0" lvl="0" marL="0" marR="0" rtl="0" algn="r">
              <a:lnSpc>
                <a:spcPct val="90000"/>
              </a:lnSpc>
              <a:spcBef>
                <a:spcPts val="0"/>
              </a:spcBef>
              <a:spcAft>
                <a:spcPts val="0"/>
              </a:spcAft>
              <a:buClr>
                <a:schemeClr val="accent1"/>
              </a:buClr>
              <a:buSzPts val="2070"/>
              <a:buFont typeface="Arial"/>
              <a:buNone/>
            </a:pPr>
            <a:r>
              <a:rPr b="0" i="0" lang="en-US" sz="1800" u="none" cap="none" strike="noStrike">
                <a:solidFill>
                  <a:schemeClr val="lt1"/>
                </a:solidFill>
                <a:latin typeface="Calibri"/>
                <a:ea typeface="Calibri"/>
                <a:cs typeface="Calibri"/>
                <a:sym typeface="Calibri"/>
              </a:rPr>
              <a:t>60% AMI</a:t>
            </a:r>
            <a:endParaRPr b="0" i="0" sz="1400" u="none" cap="none" strike="noStrike">
              <a:solidFill>
                <a:srgbClr val="000000"/>
              </a:solidFill>
              <a:latin typeface="Arial"/>
              <a:ea typeface="Arial"/>
              <a:cs typeface="Arial"/>
              <a:sym typeface="Arial"/>
            </a:endParaRPr>
          </a:p>
        </p:txBody>
      </p:sp>
      <p:sp>
        <p:nvSpPr>
          <p:cNvPr id="349" name="Google Shape;349;g10b7bc935f0_0_850"/>
          <p:cNvSpPr txBox="1"/>
          <p:nvPr>
            <p:ph idx="1" type="body"/>
          </p:nvPr>
        </p:nvSpPr>
        <p:spPr>
          <a:xfrm>
            <a:off x="327629" y="6062102"/>
            <a:ext cx="9963300" cy="719700"/>
          </a:xfrm>
          <a:prstGeom prst="rect">
            <a:avLst/>
          </a:prstGeom>
          <a:noFill/>
          <a:ln>
            <a:noFill/>
          </a:ln>
        </p:spPr>
        <p:txBody>
          <a:bodyPr anchorCtr="0" anchor="ctr" bIns="91425" lIns="0" spcFirstLastPara="1" rIns="91425" wrap="square" tIns="91425">
            <a:normAutofit/>
          </a:bodyPr>
          <a:lstStyle/>
          <a:p>
            <a:pPr indent="0" lvl="0" marL="0" rtl="0" algn="l">
              <a:lnSpc>
                <a:spcPct val="90000"/>
              </a:lnSpc>
              <a:spcBef>
                <a:spcPts val="0"/>
              </a:spcBef>
              <a:spcAft>
                <a:spcPts val="0"/>
              </a:spcAft>
              <a:buSzPts val="1840"/>
              <a:buNone/>
            </a:pPr>
            <a:r>
              <a:rPr lang="en-US"/>
              <a:t>Data Source: Cappelli Consulting, Williford, Inc. and Housing Colorado, “Living Affordably Colorado” </a:t>
            </a:r>
            <a:endParaRPr/>
          </a:p>
        </p:txBody>
      </p:sp>
      <p:sp>
        <p:nvSpPr>
          <p:cNvPr id="350" name="Google Shape;350;g10b7bc935f0_0_850"/>
          <p:cNvSpPr txBox="1"/>
          <p:nvPr>
            <p:ph idx="5" type="body"/>
          </p:nvPr>
        </p:nvSpPr>
        <p:spPr>
          <a:xfrm>
            <a:off x="304799" y="2185289"/>
            <a:ext cx="3200400" cy="486300"/>
          </a:xfrm>
          <a:prstGeom prst="rect">
            <a:avLst/>
          </a:prstGeom>
          <a:solidFill>
            <a:schemeClr val="dk2"/>
          </a:solidFill>
          <a:ln>
            <a:noFill/>
          </a:ln>
        </p:spPr>
        <p:txBody>
          <a:bodyPr anchorCtr="0" anchor="ctr" bIns="45700" lIns="182875" spcFirstLastPara="1" rIns="91425" wrap="square" tIns="45700">
            <a:normAutofit/>
          </a:bodyPr>
          <a:lstStyle/>
          <a:p>
            <a:pPr indent="0" lvl="0" marL="0" rtl="0" algn="ctr">
              <a:lnSpc>
                <a:spcPct val="90000"/>
              </a:lnSpc>
              <a:spcBef>
                <a:spcPts val="0"/>
              </a:spcBef>
              <a:spcAft>
                <a:spcPts val="0"/>
              </a:spcAft>
              <a:buSzPts val="2070"/>
              <a:buNone/>
            </a:pPr>
            <a:r>
              <a:rPr lang="en-US" sz="1800"/>
              <a:t>What it cost to build</a:t>
            </a:r>
            <a:endParaRPr/>
          </a:p>
        </p:txBody>
      </p:sp>
      <p:sp>
        <p:nvSpPr>
          <p:cNvPr id="351" name="Google Shape;351;g10b7bc935f0_0_850"/>
          <p:cNvSpPr txBox="1"/>
          <p:nvPr>
            <p:ph type="title"/>
          </p:nvPr>
        </p:nvSpPr>
        <p:spPr>
          <a:xfrm>
            <a:off x="304800" y="242625"/>
            <a:ext cx="10649100" cy="1123200"/>
          </a:xfrm>
          <a:prstGeom prst="rect">
            <a:avLst/>
          </a:prstGeom>
          <a:noFill/>
          <a:ln>
            <a:noFill/>
          </a:ln>
        </p:spPr>
        <p:txBody>
          <a:bodyPr anchorCtr="0" anchor="b" bIns="45700" lIns="91425" spcFirstLastPara="1" rIns="91425" wrap="square" tIns="45700">
            <a:normAutofit/>
          </a:bodyPr>
          <a:lstStyle/>
          <a:p>
            <a:pPr indent="0" lvl="0" marL="0" rtl="0" algn="l">
              <a:lnSpc>
                <a:spcPct val="75000"/>
              </a:lnSpc>
              <a:spcBef>
                <a:spcPts val="0"/>
              </a:spcBef>
              <a:spcAft>
                <a:spcPts val="0"/>
              </a:spcAft>
              <a:buClr>
                <a:schemeClr val="dk1"/>
              </a:buClr>
              <a:buSzPts val="4400"/>
              <a:buFont typeface="Calibri"/>
              <a:buNone/>
            </a:pPr>
            <a:r>
              <a:rPr lang="en-US" sz="3200">
                <a:solidFill>
                  <a:srgbClr val="525252"/>
                </a:solidFill>
              </a:rPr>
              <a:t>Example of Funding Gaps Implicit in Below Market Housing Construction</a:t>
            </a:r>
            <a:endParaRPr sz="3200">
              <a:solidFill>
                <a:srgbClr val="525252"/>
              </a:solidFill>
            </a:endParaRPr>
          </a:p>
        </p:txBody>
      </p:sp>
      <p:sp>
        <p:nvSpPr>
          <p:cNvPr id="352" name="Google Shape;352;g10b7bc935f0_0_850"/>
          <p:cNvSpPr/>
          <p:nvPr/>
        </p:nvSpPr>
        <p:spPr>
          <a:xfrm>
            <a:off x="696815" y="5276625"/>
            <a:ext cx="2377500" cy="5487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alibri"/>
                <a:ea typeface="Calibri"/>
                <a:cs typeface="Calibri"/>
                <a:sym typeface="Calibri"/>
              </a:rPr>
              <a:t>$8M</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Construction Cost</a:t>
            </a:r>
            <a:endParaRPr b="0" i="0" sz="1400" u="none" cap="none" strike="noStrike">
              <a:solidFill>
                <a:srgbClr val="000000"/>
              </a:solidFill>
              <a:latin typeface="Arial"/>
              <a:ea typeface="Arial"/>
              <a:cs typeface="Arial"/>
              <a:sym typeface="Arial"/>
            </a:endParaRPr>
          </a:p>
        </p:txBody>
      </p:sp>
      <p:sp>
        <p:nvSpPr>
          <p:cNvPr id="353" name="Google Shape;353;g10b7bc935f0_0_850"/>
          <p:cNvSpPr/>
          <p:nvPr/>
        </p:nvSpPr>
        <p:spPr>
          <a:xfrm>
            <a:off x="696815" y="4726341"/>
            <a:ext cx="2377500" cy="548700"/>
          </a:xfrm>
          <a:prstGeom prst="rect">
            <a:avLst/>
          </a:prstGeom>
          <a:solidFill>
            <a:srgbClr val="D0E3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alibri"/>
                <a:ea typeface="Calibri"/>
                <a:cs typeface="Calibri"/>
                <a:sym typeface="Calibri"/>
              </a:rPr>
              <a:t>$300K</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Land Cost</a:t>
            </a:r>
            <a:endParaRPr b="0" i="0" sz="1400" u="none" cap="none" strike="noStrike">
              <a:solidFill>
                <a:srgbClr val="000000"/>
              </a:solidFill>
              <a:latin typeface="Arial"/>
              <a:ea typeface="Arial"/>
              <a:cs typeface="Arial"/>
              <a:sym typeface="Arial"/>
            </a:endParaRPr>
          </a:p>
        </p:txBody>
      </p:sp>
      <p:sp>
        <p:nvSpPr>
          <p:cNvPr id="354" name="Google Shape;354;g10b7bc935f0_0_850"/>
          <p:cNvSpPr/>
          <p:nvPr/>
        </p:nvSpPr>
        <p:spPr>
          <a:xfrm>
            <a:off x="696815" y="4185202"/>
            <a:ext cx="2377500" cy="5487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alibri"/>
                <a:ea typeface="Calibri"/>
                <a:cs typeface="Calibri"/>
                <a:sym typeface="Calibri"/>
              </a:rPr>
              <a:t>$300K</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Infrastructure Cost</a:t>
            </a:r>
            <a:endParaRPr b="0" i="0" sz="1400" u="none" cap="none" strike="noStrike">
              <a:solidFill>
                <a:srgbClr val="000000"/>
              </a:solidFill>
              <a:latin typeface="Arial"/>
              <a:ea typeface="Arial"/>
              <a:cs typeface="Arial"/>
              <a:sym typeface="Arial"/>
            </a:endParaRPr>
          </a:p>
        </p:txBody>
      </p:sp>
      <p:sp>
        <p:nvSpPr>
          <p:cNvPr id="355" name="Google Shape;355;g10b7bc935f0_0_850"/>
          <p:cNvSpPr/>
          <p:nvPr/>
        </p:nvSpPr>
        <p:spPr>
          <a:xfrm>
            <a:off x="696815" y="3634919"/>
            <a:ext cx="2377500" cy="548700"/>
          </a:xfrm>
          <a:prstGeom prst="rect">
            <a:avLst/>
          </a:prstGeom>
          <a:solidFill>
            <a:srgbClr val="D0E3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alibri"/>
                <a:ea typeface="Calibri"/>
                <a:cs typeface="Calibri"/>
                <a:sym typeface="Calibri"/>
              </a:rPr>
              <a:t>$200K</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Soft Cost: Design, Permit, Fees</a:t>
            </a:r>
            <a:endParaRPr b="0" i="0" sz="1400" u="none" cap="none" strike="noStrike">
              <a:solidFill>
                <a:srgbClr val="000000"/>
              </a:solidFill>
              <a:latin typeface="Arial"/>
              <a:ea typeface="Arial"/>
              <a:cs typeface="Arial"/>
              <a:sym typeface="Arial"/>
            </a:endParaRPr>
          </a:p>
        </p:txBody>
      </p:sp>
      <p:sp>
        <p:nvSpPr>
          <p:cNvPr id="356" name="Google Shape;356;g10b7bc935f0_0_850"/>
          <p:cNvSpPr/>
          <p:nvPr/>
        </p:nvSpPr>
        <p:spPr>
          <a:xfrm>
            <a:off x="376775" y="2911728"/>
            <a:ext cx="3017400" cy="742800"/>
          </a:xfrm>
          <a:prstGeom prst="triangle">
            <a:avLst>
              <a:gd fmla="val 50000" name="adj"/>
            </a:avLst>
          </a:prstGeom>
          <a:solidFill>
            <a:schemeClr val="accent1"/>
          </a:solidFill>
          <a:ln>
            <a:noFill/>
          </a:ln>
        </p:spPr>
        <p:txBody>
          <a:bodyPr anchorCtr="0" anchor="ctr" bIns="27430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$8.8M</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Total Development Cost</a:t>
            </a:r>
            <a:endParaRPr b="0" i="0" sz="1200" u="none" cap="none" strike="noStrike">
              <a:solidFill>
                <a:schemeClr val="lt1"/>
              </a:solidFill>
              <a:latin typeface="Calibri"/>
              <a:ea typeface="Calibri"/>
              <a:cs typeface="Calibri"/>
              <a:sym typeface="Calibri"/>
            </a:endParaRPr>
          </a:p>
        </p:txBody>
      </p:sp>
      <p:sp>
        <p:nvSpPr>
          <p:cNvPr id="357" name="Google Shape;357;g10b7bc935f0_0_850"/>
          <p:cNvSpPr txBox="1"/>
          <p:nvPr/>
        </p:nvSpPr>
        <p:spPr>
          <a:xfrm>
            <a:off x="3962400" y="2185289"/>
            <a:ext cx="3200400" cy="486300"/>
          </a:xfrm>
          <a:prstGeom prst="rect">
            <a:avLst/>
          </a:prstGeom>
          <a:solidFill>
            <a:schemeClr val="dk2"/>
          </a:solidFill>
          <a:ln>
            <a:noFill/>
          </a:ln>
        </p:spPr>
        <p:txBody>
          <a:bodyPr anchorCtr="0" anchor="ctr" bIns="45700" lIns="182875" spcFirstLastPara="1" rIns="91425" wrap="square" tIns="45700">
            <a:normAutofit/>
          </a:bodyPr>
          <a:lstStyle/>
          <a:p>
            <a:pPr indent="0" lvl="0" marL="0" marR="0" rtl="0" algn="ctr">
              <a:lnSpc>
                <a:spcPct val="90000"/>
              </a:lnSpc>
              <a:spcBef>
                <a:spcPts val="0"/>
              </a:spcBef>
              <a:spcAft>
                <a:spcPts val="0"/>
              </a:spcAft>
              <a:buClr>
                <a:schemeClr val="accent1"/>
              </a:buClr>
              <a:buSzPts val="2070"/>
              <a:buFont typeface="Arial"/>
              <a:buNone/>
            </a:pPr>
            <a:r>
              <a:rPr b="0" i="0" lang="en-US" sz="1800" u="none" cap="none" strike="noStrike">
                <a:solidFill>
                  <a:schemeClr val="lt1"/>
                </a:solidFill>
                <a:latin typeface="Calibri"/>
                <a:ea typeface="Calibri"/>
                <a:cs typeface="Calibri"/>
                <a:sym typeface="Calibri"/>
              </a:rPr>
              <a:t>Who its trying to serve</a:t>
            </a:r>
            <a:endParaRPr b="0" i="0" sz="1400" u="none" cap="none" strike="noStrike">
              <a:solidFill>
                <a:srgbClr val="000000"/>
              </a:solidFill>
              <a:latin typeface="Arial"/>
              <a:ea typeface="Arial"/>
              <a:cs typeface="Arial"/>
              <a:sym typeface="Arial"/>
            </a:endParaRPr>
          </a:p>
        </p:txBody>
      </p:sp>
      <p:graphicFrame>
        <p:nvGraphicFramePr>
          <p:cNvPr id="358" name="Google Shape;358;g10b7bc935f0_0_850"/>
          <p:cNvGraphicFramePr/>
          <p:nvPr/>
        </p:nvGraphicFramePr>
        <p:xfrm>
          <a:off x="3962400" y="3152440"/>
          <a:ext cx="3000000" cy="3000000"/>
        </p:xfrm>
        <a:graphic>
          <a:graphicData uri="http://schemas.openxmlformats.org/drawingml/2006/table">
            <a:tbl>
              <a:tblPr bandRow="1" firstRow="1">
                <a:noFill/>
                <a:tableStyleId>{294F4103-D889-4500-84DC-6B77E57BDEAF}</a:tableStyleId>
              </a:tblPr>
              <a:tblGrid>
                <a:gridCol w="3669800"/>
                <a:gridCol w="1463050"/>
                <a:gridCol w="1725175"/>
              </a:tblGrid>
              <a:tr h="435700">
                <a:tc>
                  <a:txBody>
                    <a:bodyPr/>
                    <a:lstStyle/>
                    <a:p>
                      <a:pPr indent="0" lvl="0" marL="0" marR="0" rtl="0" algn="l">
                        <a:lnSpc>
                          <a:spcPct val="100000"/>
                        </a:lnSpc>
                        <a:spcBef>
                          <a:spcPts val="0"/>
                        </a:spcBef>
                        <a:spcAft>
                          <a:spcPts val="0"/>
                        </a:spcAft>
                        <a:buClr>
                          <a:schemeClr val="dk1"/>
                        </a:buClr>
                        <a:buSzPts val="1600"/>
                        <a:buFont typeface="Calibri"/>
                        <a:buNone/>
                      </a:pPr>
                      <a:r>
                        <a:rPr b="0" lang="en-US" sz="1600" u="none" cap="none" strike="noStrike">
                          <a:solidFill>
                            <a:schemeClr val="dk1"/>
                          </a:solidFill>
                          <a:latin typeface="Calibri"/>
                          <a:ea typeface="Calibri"/>
                          <a:cs typeface="Calibri"/>
                          <a:sym typeface="Calibri"/>
                        </a:rPr>
                        <a:t>Monthly Rent</a:t>
                      </a:r>
                      <a:endParaRPr sz="1400" u="none" cap="none" strike="noStrike"/>
                    </a:p>
                  </a:txBody>
                  <a:tcPr marT="45725" marB="45725" marR="137450" marL="137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D8D8D8"/>
                      </a:solidFill>
                      <a:prstDash val="solid"/>
                      <a:round/>
                      <a:headEnd len="sm" w="sm" type="none"/>
                      <a:tailEnd len="sm" w="sm" type="none"/>
                    </a:lnT>
                    <a:lnB cap="flat" cmpd="sng" w="12700">
                      <a:solidFill>
                        <a:srgbClr val="D8D8D8"/>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SzPts val="1600"/>
                        <a:buFont typeface="Calibri"/>
                        <a:buNone/>
                      </a:pPr>
                      <a:r>
                        <a:rPr b="0" lang="en-US" sz="1600" u="none" cap="none" strike="noStrike">
                          <a:solidFill>
                            <a:schemeClr val="dk1"/>
                          </a:solidFill>
                          <a:latin typeface="Calibri"/>
                          <a:ea typeface="Calibri"/>
                          <a:cs typeface="Calibri"/>
                          <a:sym typeface="Calibri"/>
                        </a:rPr>
                        <a:t>$375</a:t>
                      </a:r>
                      <a:endParaRPr sz="1400" u="none" cap="none" strike="noStrike"/>
                    </a:p>
                  </a:txBody>
                  <a:tcPr marT="45725" marB="45725" marR="137450" marL="137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D8D8D8"/>
                      </a:solidFill>
                      <a:prstDash val="solid"/>
                      <a:round/>
                      <a:headEnd len="sm" w="sm" type="none"/>
                      <a:tailEnd len="sm" w="sm" type="none"/>
                    </a:lnT>
                    <a:lnB cap="flat" cmpd="sng" w="12700">
                      <a:solidFill>
                        <a:srgbClr val="D8D8D8"/>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SzPts val="1600"/>
                        <a:buFont typeface="Calibri"/>
                        <a:buNone/>
                      </a:pPr>
                      <a:r>
                        <a:rPr b="0" lang="en-US" sz="1600" u="none" cap="none" strike="noStrike">
                          <a:solidFill>
                            <a:schemeClr val="dk1"/>
                          </a:solidFill>
                          <a:latin typeface="Calibri"/>
                          <a:ea typeface="Calibri"/>
                          <a:cs typeface="Calibri"/>
                          <a:sym typeface="Calibri"/>
                        </a:rPr>
                        <a:t>$852</a:t>
                      </a:r>
                      <a:endParaRPr sz="1400" u="none" cap="none" strike="noStrike"/>
                    </a:p>
                  </a:txBody>
                  <a:tcPr marT="45725" marB="45725" marR="137450" marL="137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D8D8D8"/>
                      </a:solidFill>
                      <a:prstDash val="solid"/>
                      <a:round/>
                      <a:headEnd len="sm" w="sm" type="none"/>
                      <a:tailEnd len="sm" w="sm" type="none"/>
                    </a:lnT>
                    <a:lnB cap="flat" cmpd="sng" w="12700">
                      <a:solidFill>
                        <a:srgbClr val="D8D8D8"/>
                      </a:solidFill>
                      <a:prstDash val="solid"/>
                      <a:round/>
                      <a:headEnd len="sm" w="sm" type="none"/>
                      <a:tailEnd len="sm" w="sm" type="none"/>
                    </a:lnB>
                  </a:tcPr>
                </a:tc>
              </a:tr>
              <a:tr h="435700">
                <a:tc>
                  <a:txBody>
                    <a:bodyPr/>
                    <a:lstStyle/>
                    <a:p>
                      <a:pPr indent="0" lvl="0" marL="0" marR="0" rtl="0" algn="l">
                        <a:lnSpc>
                          <a:spcPct val="100000"/>
                        </a:lnSpc>
                        <a:spcBef>
                          <a:spcPts val="0"/>
                        </a:spcBef>
                        <a:spcAft>
                          <a:spcPts val="0"/>
                        </a:spcAft>
                        <a:buClr>
                          <a:schemeClr val="dk1"/>
                        </a:buClr>
                        <a:buSzPts val="1600"/>
                        <a:buFont typeface="Calibri"/>
                        <a:buNone/>
                      </a:pPr>
                      <a:r>
                        <a:rPr b="0" lang="en-US" sz="1600" u="none" cap="none" strike="noStrike">
                          <a:solidFill>
                            <a:schemeClr val="dk1"/>
                          </a:solidFill>
                          <a:latin typeface="Calibri"/>
                          <a:ea typeface="Calibri"/>
                          <a:cs typeface="Calibri"/>
                          <a:sym typeface="Calibri"/>
                        </a:rPr>
                        <a:t>Total Annual Rent (Income)</a:t>
                      </a:r>
                      <a:endParaRPr sz="1400" u="none" cap="none" strike="noStrike"/>
                    </a:p>
                  </a:txBody>
                  <a:tcPr marT="45725" marB="45725" marR="137450" marL="137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D8D8D8"/>
                      </a:solidFill>
                      <a:prstDash val="solid"/>
                      <a:round/>
                      <a:headEnd len="sm" w="sm" type="none"/>
                      <a:tailEnd len="sm" w="sm" type="none"/>
                    </a:lnT>
                    <a:lnB cap="flat" cmpd="sng" w="12700">
                      <a:solidFill>
                        <a:srgbClr val="D8D8D8"/>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SzPts val="1600"/>
                        <a:buFont typeface="Calibri"/>
                        <a:buNone/>
                      </a:pPr>
                      <a:r>
                        <a:rPr b="0" lang="en-US" sz="1600" u="none" cap="none" strike="noStrike">
                          <a:solidFill>
                            <a:schemeClr val="dk1"/>
                          </a:solidFill>
                          <a:latin typeface="Calibri"/>
                          <a:ea typeface="Calibri"/>
                          <a:cs typeface="Calibri"/>
                          <a:sym typeface="Calibri"/>
                        </a:rPr>
                        <a:t>$202,000</a:t>
                      </a:r>
                      <a:endParaRPr sz="1400" u="none" cap="none" strike="noStrike"/>
                    </a:p>
                  </a:txBody>
                  <a:tcPr marT="45725" marB="45725" marR="137450" marL="137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D8D8D8"/>
                      </a:solidFill>
                      <a:prstDash val="solid"/>
                      <a:round/>
                      <a:headEnd len="sm" w="sm" type="none"/>
                      <a:tailEnd len="sm" w="sm" type="none"/>
                    </a:lnT>
                    <a:lnB cap="flat" cmpd="sng" w="12700">
                      <a:solidFill>
                        <a:srgbClr val="D8D8D8"/>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SzPts val="1600"/>
                        <a:buFont typeface="Calibri"/>
                        <a:buNone/>
                      </a:pPr>
                      <a:r>
                        <a:rPr b="0" lang="en-US" sz="1600" u="none" cap="none" strike="noStrike">
                          <a:solidFill>
                            <a:schemeClr val="dk1"/>
                          </a:solidFill>
                          <a:latin typeface="Calibri"/>
                          <a:ea typeface="Calibri"/>
                          <a:cs typeface="Calibri"/>
                          <a:sym typeface="Calibri"/>
                        </a:rPr>
                        <a:t>$460,000</a:t>
                      </a:r>
                      <a:endParaRPr sz="1400" u="none" cap="none" strike="noStrike"/>
                    </a:p>
                  </a:txBody>
                  <a:tcPr marT="45725" marB="45725" marR="137450" marL="137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D8D8D8"/>
                      </a:solidFill>
                      <a:prstDash val="solid"/>
                      <a:round/>
                      <a:headEnd len="sm" w="sm" type="none"/>
                      <a:tailEnd len="sm" w="sm" type="none"/>
                    </a:lnT>
                    <a:lnB cap="flat" cmpd="sng" w="12700">
                      <a:solidFill>
                        <a:srgbClr val="D8D8D8"/>
                      </a:solidFill>
                      <a:prstDash val="solid"/>
                      <a:round/>
                      <a:headEnd len="sm" w="sm" type="none"/>
                      <a:tailEnd len="sm" w="sm" type="none"/>
                    </a:lnB>
                  </a:tcPr>
                </a:tc>
              </a:tr>
              <a:tr h="435700">
                <a:tc>
                  <a:txBody>
                    <a:bodyPr/>
                    <a:lstStyle/>
                    <a:p>
                      <a:pPr indent="0" lvl="0" marL="0" marR="0" rtl="0" algn="l">
                        <a:lnSpc>
                          <a:spcPct val="100000"/>
                        </a:lnSpc>
                        <a:spcBef>
                          <a:spcPts val="0"/>
                        </a:spcBef>
                        <a:spcAft>
                          <a:spcPts val="0"/>
                        </a:spcAft>
                        <a:buClr>
                          <a:schemeClr val="dk1"/>
                        </a:buClr>
                        <a:buSzPts val="1600"/>
                        <a:buFont typeface="Calibri"/>
                        <a:buNone/>
                      </a:pPr>
                      <a:r>
                        <a:rPr b="0" lang="en-US" sz="1600" u="none" cap="none" strike="noStrike">
                          <a:solidFill>
                            <a:schemeClr val="dk1"/>
                          </a:solidFill>
                          <a:latin typeface="Calibri"/>
                          <a:ea typeface="Calibri"/>
                          <a:cs typeface="Calibri"/>
                          <a:sym typeface="Calibri"/>
                        </a:rPr>
                        <a:t>Less Operating Costs</a:t>
                      </a:r>
                      <a:endParaRPr sz="1400" u="none" cap="none" strike="noStrike"/>
                    </a:p>
                  </a:txBody>
                  <a:tcPr marT="45725" marB="45725" marR="137450" marL="137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D8D8D8"/>
                      </a:solidFill>
                      <a:prstDash val="solid"/>
                      <a:round/>
                      <a:headEnd len="sm" w="sm" type="none"/>
                      <a:tailEnd len="sm" w="sm" type="none"/>
                    </a:lnT>
                    <a:lnB cap="flat" cmpd="sng" w="12700">
                      <a:solidFill>
                        <a:srgbClr val="D8D8D8"/>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SzPts val="1600"/>
                        <a:buFont typeface="Calibri"/>
                        <a:buNone/>
                      </a:pPr>
                      <a:r>
                        <a:rPr b="0" lang="en-US" sz="1600" u="none" cap="none" strike="noStrike">
                          <a:solidFill>
                            <a:schemeClr val="dk1"/>
                          </a:solidFill>
                          <a:latin typeface="Calibri"/>
                          <a:ea typeface="Calibri"/>
                          <a:cs typeface="Calibri"/>
                          <a:sym typeface="Calibri"/>
                        </a:rPr>
                        <a:t>($150,000)</a:t>
                      </a:r>
                      <a:endParaRPr sz="1400" u="none" cap="none" strike="noStrike"/>
                    </a:p>
                  </a:txBody>
                  <a:tcPr marT="45725" marB="45725" marR="137450" marL="137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D8D8D8"/>
                      </a:solidFill>
                      <a:prstDash val="solid"/>
                      <a:round/>
                      <a:headEnd len="sm" w="sm" type="none"/>
                      <a:tailEnd len="sm" w="sm" type="none"/>
                    </a:lnT>
                    <a:lnB cap="flat" cmpd="sng" w="12700">
                      <a:solidFill>
                        <a:srgbClr val="D8D8D8"/>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SzPts val="1600"/>
                        <a:buFont typeface="Calibri"/>
                        <a:buNone/>
                      </a:pPr>
                      <a:r>
                        <a:rPr b="0" lang="en-US" sz="1600" u="none" cap="none" strike="noStrike">
                          <a:solidFill>
                            <a:schemeClr val="dk1"/>
                          </a:solidFill>
                          <a:latin typeface="Calibri"/>
                          <a:ea typeface="Calibri"/>
                          <a:cs typeface="Calibri"/>
                          <a:sym typeface="Calibri"/>
                        </a:rPr>
                        <a:t>($150,000)</a:t>
                      </a:r>
                      <a:endParaRPr sz="1400" u="none" cap="none" strike="noStrike"/>
                    </a:p>
                  </a:txBody>
                  <a:tcPr marT="45725" marB="45725" marR="137450" marL="137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D8D8D8"/>
                      </a:solidFill>
                      <a:prstDash val="solid"/>
                      <a:round/>
                      <a:headEnd len="sm" w="sm" type="none"/>
                      <a:tailEnd len="sm" w="sm" type="none"/>
                    </a:lnT>
                    <a:lnB cap="flat" cmpd="sng" w="12700">
                      <a:solidFill>
                        <a:srgbClr val="D8D8D8"/>
                      </a:solidFill>
                      <a:prstDash val="solid"/>
                      <a:round/>
                      <a:headEnd len="sm" w="sm" type="none"/>
                      <a:tailEnd len="sm" w="sm" type="none"/>
                    </a:lnB>
                  </a:tcPr>
                </a:tc>
              </a:tr>
              <a:tr h="435700">
                <a:tc>
                  <a:txBody>
                    <a:bodyPr/>
                    <a:lstStyle/>
                    <a:p>
                      <a:pPr indent="0" lvl="0" marL="0" marR="0" rtl="0" algn="l">
                        <a:lnSpc>
                          <a:spcPct val="100000"/>
                        </a:lnSpc>
                        <a:spcBef>
                          <a:spcPts val="0"/>
                        </a:spcBef>
                        <a:spcAft>
                          <a:spcPts val="0"/>
                        </a:spcAft>
                        <a:buClr>
                          <a:schemeClr val="dk1"/>
                        </a:buClr>
                        <a:buSzPts val="1600"/>
                        <a:buFont typeface="Calibri"/>
                        <a:buNone/>
                      </a:pPr>
                      <a:r>
                        <a:rPr b="0" lang="en-US" sz="1600" u="none" cap="none" strike="noStrike">
                          <a:solidFill>
                            <a:schemeClr val="dk1"/>
                          </a:solidFill>
                          <a:latin typeface="Calibri"/>
                          <a:ea typeface="Calibri"/>
                          <a:cs typeface="Calibri"/>
                          <a:sym typeface="Calibri"/>
                        </a:rPr>
                        <a:t>Net Operating Income (NOI)</a:t>
                      </a:r>
                      <a:endParaRPr sz="1400" u="none" cap="none" strike="noStrike"/>
                    </a:p>
                  </a:txBody>
                  <a:tcPr marT="45725" marB="45725" marR="137450" marL="137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D8D8D8"/>
                      </a:solidFill>
                      <a:prstDash val="solid"/>
                      <a:round/>
                      <a:headEnd len="sm" w="sm" type="none"/>
                      <a:tailEnd len="sm" w="sm" type="none"/>
                    </a:lnT>
                    <a:lnB cap="flat" cmpd="sng" w="12700">
                      <a:solidFill>
                        <a:srgbClr val="D8D8D8"/>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SzPts val="1600"/>
                        <a:buFont typeface="Calibri"/>
                        <a:buNone/>
                      </a:pPr>
                      <a:r>
                        <a:rPr b="0" lang="en-US" sz="1600" u="none" cap="none" strike="noStrike">
                          <a:solidFill>
                            <a:schemeClr val="dk1"/>
                          </a:solidFill>
                          <a:latin typeface="Calibri"/>
                          <a:ea typeface="Calibri"/>
                          <a:cs typeface="Calibri"/>
                          <a:sym typeface="Calibri"/>
                        </a:rPr>
                        <a:t>$52,000</a:t>
                      </a:r>
                      <a:endParaRPr sz="1400" u="none" cap="none" strike="noStrike"/>
                    </a:p>
                  </a:txBody>
                  <a:tcPr marT="45725" marB="45725" marR="137450" marL="137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D8D8D8"/>
                      </a:solidFill>
                      <a:prstDash val="solid"/>
                      <a:round/>
                      <a:headEnd len="sm" w="sm" type="none"/>
                      <a:tailEnd len="sm" w="sm" type="none"/>
                    </a:lnT>
                    <a:lnB cap="flat" cmpd="sng" w="12700">
                      <a:solidFill>
                        <a:srgbClr val="D8D8D8"/>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SzPts val="1600"/>
                        <a:buFont typeface="Calibri"/>
                        <a:buNone/>
                      </a:pPr>
                      <a:r>
                        <a:rPr b="0" lang="en-US" sz="1600" u="none" cap="none" strike="noStrike">
                          <a:solidFill>
                            <a:schemeClr val="dk1"/>
                          </a:solidFill>
                          <a:latin typeface="Calibri"/>
                          <a:ea typeface="Calibri"/>
                          <a:cs typeface="Calibri"/>
                          <a:sym typeface="Calibri"/>
                        </a:rPr>
                        <a:t>$310,000</a:t>
                      </a:r>
                      <a:endParaRPr sz="1400" u="none" cap="none" strike="noStrike"/>
                    </a:p>
                  </a:txBody>
                  <a:tcPr marT="45725" marB="45725" marR="137450" marL="137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D8D8D8"/>
                      </a:solidFill>
                      <a:prstDash val="solid"/>
                      <a:round/>
                      <a:headEnd len="sm" w="sm" type="none"/>
                      <a:tailEnd len="sm" w="sm" type="none"/>
                    </a:lnT>
                    <a:lnB cap="flat" cmpd="sng" w="12700">
                      <a:solidFill>
                        <a:srgbClr val="D8D8D8"/>
                      </a:solidFill>
                      <a:prstDash val="solid"/>
                      <a:round/>
                      <a:headEnd len="sm" w="sm" type="none"/>
                      <a:tailEnd len="sm" w="sm" type="none"/>
                    </a:lnB>
                  </a:tcPr>
                </a:tc>
              </a:tr>
              <a:tr h="435700">
                <a:tc>
                  <a:txBody>
                    <a:bodyPr/>
                    <a:lstStyle/>
                    <a:p>
                      <a:pPr indent="0" lvl="0" marL="0" marR="0" rtl="0" algn="l">
                        <a:lnSpc>
                          <a:spcPct val="100000"/>
                        </a:lnSpc>
                        <a:spcBef>
                          <a:spcPts val="0"/>
                        </a:spcBef>
                        <a:spcAft>
                          <a:spcPts val="0"/>
                        </a:spcAft>
                        <a:buClr>
                          <a:schemeClr val="dk1"/>
                        </a:buClr>
                        <a:buSzPts val="1600"/>
                        <a:buFont typeface="Calibri"/>
                        <a:buNone/>
                      </a:pPr>
                      <a:r>
                        <a:rPr b="0" lang="en-US" sz="1600" u="none" cap="none" strike="noStrike">
                          <a:solidFill>
                            <a:schemeClr val="dk1"/>
                          </a:solidFill>
                          <a:latin typeface="Calibri"/>
                          <a:ea typeface="Calibri"/>
                          <a:cs typeface="Calibri"/>
                          <a:sym typeface="Calibri"/>
                        </a:rPr>
                        <a:t>Mortgage Size</a:t>
                      </a:r>
                      <a:endParaRPr sz="1400" u="none" cap="none" strike="noStrike"/>
                    </a:p>
                  </a:txBody>
                  <a:tcPr marT="45725" marB="45725" marR="137450" marL="137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D8D8D8"/>
                      </a:solidFill>
                      <a:prstDash val="solid"/>
                      <a:round/>
                      <a:headEnd len="sm" w="sm" type="none"/>
                      <a:tailEnd len="sm" w="sm" type="none"/>
                    </a:lnT>
                    <a:lnB cap="flat" cmpd="sng" w="12700">
                      <a:solidFill>
                        <a:srgbClr val="D8D8D8"/>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SzPts val="1600"/>
                        <a:buFont typeface="Calibri"/>
                        <a:buNone/>
                      </a:pPr>
                      <a:r>
                        <a:rPr b="0" lang="en-US" sz="1600" u="none" cap="none" strike="noStrike">
                          <a:solidFill>
                            <a:schemeClr val="dk1"/>
                          </a:solidFill>
                          <a:latin typeface="Calibri"/>
                          <a:ea typeface="Calibri"/>
                          <a:cs typeface="Calibri"/>
                          <a:sym typeface="Calibri"/>
                        </a:rPr>
                        <a:t>$250,000</a:t>
                      </a:r>
                      <a:endParaRPr sz="1400" u="none" cap="none" strike="noStrike"/>
                    </a:p>
                  </a:txBody>
                  <a:tcPr marT="45725" marB="45725" marR="137450" marL="137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D8D8D8"/>
                      </a:solidFill>
                      <a:prstDash val="solid"/>
                      <a:round/>
                      <a:headEnd len="sm" w="sm" type="none"/>
                      <a:tailEnd len="sm" w="sm" type="none"/>
                    </a:lnT>
                    <a:lnB cap="flat" cmpd="sng" w="12700">
                      <a:solidFill>
                        <a:srgbClr val="D8D8D8"/>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SzPts val="1600"/>
                        <a:buFont typeface="Calibri"/>
                        <a:buNone/>
                      </a:pPr>
                      <a:r>
                        <a:rPr b="0" lang="en-US" sz="1600" u="none" cap="none" strike="noStrike">
                          <a:solidFill>
                            <a:schemeClr val="dk1"/>
                          </a:solidFill>
                          <a:latin typeface="Calibri"/>
                          <a:ea typeface="Calibri"/>
                          <a:cs typeface="Calibri"/>
                          <a:sym typeface="Calibri"/>
                        </a:rPr>
                        <a:t>$1.2M</a:t>
                      </a:r>
                      <a:endParaRPr sz="1400" u="none" cap="none" strike="noStrike"/>
                    </a:p>
                  </a:txBody>
                  <a:tcPr marT="45725" marB="45725" marR="137450" marL="137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D8D8D8"/>
                      </a:solidFill>
                      <a:prstDash val="solid"/>
                      <a:round/>
                      <a:headEnd len="sm" w="sm" type="none"/>
                      <a:tailEnd len="sm" w="sm" type="none"/>
                    </a:lnT>
                    <a:lnB cap="flat" cmpd="sng" w="12700">
                      <a:solidFill>
                        <a:srgbClr val="D8D8D8"/>
                      </a:solidFill>
                      <a:prstDash val="solid"/>
                      <a:round/>
                      <a:headEnd len="sm" w="sm" type="none"/>
                      <a:tailEnd len="sm" w="sm" type="none"/>
                    </a:lnB>
                  </a:tcPr>
                </a:tc>
              </a:tr>
              <a:tr h="435700">
                <a:tc>
                  <a:txBody>
                    <a:bodyPr/>
                    <a:lstStyle/>
                    <a:p>
                      <a:pPr indent="0" lvl="0" marL="0" marR="0" rtl="0" algn="l">
                        <a:lnSpc>
                          <a:spcPct val="100000"/>
                        </a:lnSpc>
                        <a:spcBef>
                          <a:spcPts val="0"/>
                        </a:spcBef>
                        <a:spcAft>
                          <a:spcPts val="0"/>
                        </a:spcAft>
                        <a:buClr>
                          <a:schemeClr val="dk1"/>
                        </a:buClr>
                        <a:buSzPts val="1600"/>
                        <a:buFont typeface="Calibri"/>
                        <a:buNone/>
                      </a:pPr>
                      <a:r>
                        <a:rPr b="1" lang="en-US" sz="1900" u="none" cap="none" strike="noStrike">
                          <a:solidFill>
                            <a:srgbClr val="FF0000"/>
                          </a:solidFill>
                          <a:highlight>
                            <a:srgbClr val="FFFF00"/>
                          </a:highlight>
                        </a:rPr>
                        <a:t>Capital Gap (Equity Needs)</a:t>
                      </a:r>
                      <a:endParaRPr sz="1700" u="none" cap="none" strike="noStrike">
                        <a:solidFill>
                          <a:srgbClr val="FF0000"/>
                        </a:solidFill>
                        <a:highlight>
                          <a:srgbClr val="FFFF00"/>
                        </a:highlight>
                      </a:endParaRPr>
                    </a:p>
                  </a:txBody>
                  <a:tcPr marT="45725" marB="45725" marR="137450" marL="137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D8D8D8"/>
                      </a:solidFill>
                      <a:prstDash val="solid"/>
                      <a:round/>
                      <a:headEnd len="sm" w="sm" type="none"/>
                      <a:tailEnd len="sm" w="sm" type="none"/>
                    </a:lnT>
                    <a:lnB cap="flat" cmpd="sng" w="12700">
                      <a:solidFill>
                        <a:srgbClr val="D8D8D8"/>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SzPts val="1600"/>
                        <a:buFont typeface="Calibri"/>
                        <a:buNone/>
                      </a:pPr>
                      <a:r>
                        <a:rPr b="1" lang="en-US" sz="2300" u="none" cap="none" strike="noStrike">
                          <a:solidFill>
                            <a:srgbClr val="FF0000"/>
                          </a:solidFill>
                          <a:highlight>
                            <a:srgbClr val="FFFF00"/>
                          </a:highlight>
                          <a:latin typeface="Calibri"/>
                          <a:ea typeface="Calibri"/>
                          <a:cs typeface="Calibri"/>
                          <a:sym typeface="Calibri"/>
                        </a:rPr>
                        <a:t>$8.5M</a:t>
                      </a:r>
                      <a:endParaRPr sz="2100" u="none" cap="none" strike="noStrike">
                        <a:solidFill>
                          <a:srgbClr val="FF0000"/>
                        </a:solidFill>
                        <a:highlight>
                          <a:srgbClr val="FFFF00"/>
                        </a:highlight>
                      </a:endParaRPr>
                    </a:p>
                  </a:txBody>
                  <a:tcPr marT="45725" marB="45725" marR="137450" marL="137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D8D8D8"/>
                      </a:solidFill>
                      <a:prstDash val="solid"/>
                      <a:round/>
                      <a:headEnd len="sm" w="sm" type="none"/>
                      <a:tailEnd len="sm" w="sm" type="none"/>
                    </a:lnT>
                    <a:lnB cap="flat" cmpd="sng" w="12700">
                      <a:solidFill>
                        <a:srgbClr val="D8D8D8"/>
                      </a:solidFill>
                      <a:prstDash val="solid"/>
                      <a:round/>
                      <a:headEnd len="sm" w="sm" type="none"/>
                      <a:tailEnd len="sm" w="sm" type="none"/>
                    </a:lnB>
                  </a:tcPr>
                </a:tc>
                <a:tc>
                  <a:txBody>
                    <a:bodyPr/>
                    <a:lstStyle/>
                    <a:p>
                      <a:pPr indent="0" lvl="0" marL="0" marR="0" rtl="0" algn="r">
                        <a:lnSpc>
                          <a:spcPct val="100000"/>
                        </a:lnSpc>
                        <a:spcBef>
                          <a:spcPts val="0"/>
                        </a:spcBef>
                        <a:spcAft>
                          <a:spcPts val="0"/>
                        </a:spcAft>
                        <a:buClr>
                          <a:schemeClr val="dk1"/>
                        </a:buClr>
                        <a:buSzPts val="1600"/>
                        <a:buFont typeface="Calibri"/>
                        <a:buNone/>
                      </a:pPr>
                      <a:r>
                        <a:rPr b="1" lang="en-US" sz="2300" u="none" cap="none" strike="noStrike">
                          <a:solidFill>
                            <a:srgbClr val="FF0000"/>
                          </a:solidFill>
                          <a:highlight>
                            <a:srgbClr val="FFFF00"/>
                          </a:highlight>
                          <a:latin typeface="Calibri"/>
                          <a:ea typeface="Calibri"/>
                          <a:cs typeface="Calibri"/>
                          <a:sym typeface="Calibri"/>
                        </a:rPr>
                        <a:t>$7.6M</a:t>
                      </a:r>
                      <a:endParaRPr sz="2100" u="none" cap="none" strike="noStrike">
                        <a:solidFill>
                          <a:srgbClr val="FF0000"/>
                        </a:solidFill>
                        <a:highlight>
                          <a:srgbClr val="FFFF00"/>
                        </a:highlight>
                      </a:endParaRPr>
                    </a:p>
                  </a:txBody>
                  <a:tcPr marT="45725" marB="45725" marR="137450" marL="137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D8D8D8"/>
                      </a:solidFill>
                      <a:prstDash val="solid"/>
                      <a:round/>
                      <a:headEnd len="sm" w="sm" type="none"/>
                      <a:tailEnd len="sm" w="sm" type="none"/>
                    </a:lnT>
                    <a:lnB cap="flat" cmpd="sng" w="12700">
                      <a:solidFill>
                        <a:srgbClr val="D8D8D8"/>
                      </a:solidFill>
                      <a:prstDash val="solid"/>
                      <a:round/>
                      <a:headEnd len="sm" w="sm" type="none"/>
                      <a:tailEnd len="sm" w="sm" type="none"/>
                    </a:lnB>
                  </a:tcPr>
                </a:tc>
              </a:tr>
            </a:tbl>
          </a:graphicData>
        </a:graphic>
      </p:graphicFrame>
      <p:sp>
        <p:nvSpPr>
          <p:cNvPr id="359" name="Google Shape;359;g10b7bc935f0_0_850"/>
          <p:cNvSpPr/>
          <p:nvPr/>
        </p:nvSpPr>
        <p:spPr>
          <a:xfrm>
            <a:off x="304800" y="1520725"/>
            <a:ext cx="10515600" cy="548700"/>
          </a:xfrm>
          <a:prstGeom prst="rect">
            <a:avLst/>
          </a:prstGeom>
          <a:solidFill>
            <a:schemeClr val="accent1"/>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Sample Development A (</a:t>
            </a:r>
            <a:r>
              <a:rPr b="1" i="1" lang="en-US" sz="1400" u="none" cap="none" strike="noStrike">
                <a:solidFill>
                  <a:srgbClr val="000000"/>
                </a:solidFill>
                <a:latin typeface="Arial"/>
                <a:ea typeface="Arial"/>
                <a:cs typeface="Arial"/>
                <a:sym typeface="Arial"/>
              </a:rPr>
              <a:t>based on a real world example</a:t>
            </a:r>
            <a:r>
              <a:rPr b="1" i="0" lang="en-US" sz="1400" u="none" cap="none" strike="noStrike">
                <a:solidFill>
                  <a:srgbClr val="000000"/>
                </a:solidFill>
                <a:latin typeface="Arial"/>
                <a:ea typeface="Arial"/>
                <a:cs typeface="Arial"/>
                <a:sym typeface="Arial"/>
              </a:rPr>
              <a:t>)</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Multifamily;</a:t>
            </a:r>
            <a:r>
              <a:rPr b="1" i="0" lang="en-US" sz="1400" u="none" cap="none" strike="noStrike">
                <a:solidFill>
                  <a:schemeClr val="dk1"/>
                </a:solidFill>
                <a:latin typeface="Arial"/>
                <a:ea typeface="Arial"/>
                <a:cs typeface="Arial"/>
                <a:sym typeface="Arial"/>
              </a:rPr>
              <a:t> </a:t>
            </a:r>
            <a:r>
              <a:rPr b="0" i="0" lang="en-US" sz="1400" u="none" cap="none" strike="noStrike">
                <a:solidFill>
                  <a:srgbClr val="000000"/>
                </a:solidFill>
                <a:latin typeface="Arial"/>
                <a:ea typeface="Arial"/>
                <a:cs typeface="Arial"/>
                <a:sym typeface="Arial"/>
              </a:rPr>
              <a:t>45 units ; 2 bedrooms ; 1000 sqft</a:t>
            </a:r>
            <a:endParaRPr b="0" i="0" sz="1400" u="none" cap="none" strike="noStrike">
              <a:solidFill>
                <a:srgbClr val="000000"/>
              </a:solidFill>
              <a:latin typeface="Arial"/>
              <a:ea typeface="Arial"/>
              <a:cs typeface="Arial"/>
              <a:sym typeface="Arial"/>
            </a:endParaRPr>
          </a:p>
        </p:txBody>
      </p:sp>
      <p:cxnSp>
        <p:nvCxnSpPr>
          <p:cNvPr id="360" name="Google Shape;360;g10b7bc935f0_0_850"/>
          <p:cNvCxnSpPr/>
          <p:nvPr/>
        </p:nvCxnSpPr>
        <p:spPr>
          <a:xfrm>
            <a:off x="3965950" y="5324000"/>
            <a:ext cx="6881100" cy="11400"/>
          </a:xfrm>
          <a:prstGeom prst="straightConnector1">
            <a:avLst/>
          </a:prstGeom>
          <a:noFill/>
          <a:ln cap="flat" cmpd="sng" w="19050">
            <a:solidFill>
              <a:schemeClr val="accent2"/>
            </a:solidFill>
            <a:prstDash val="solid"/>
            <a:miter lim="800000"/>
            <a:headEnd len="sm" w="sm" type="none"/>
            <a:tailEnd len="sm" w="sm"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g10b7bc935f0_0_825"/>
          <p:cNvSpPr txBox="1"/>
          <p:nvPr>
            <p:ph idx="5" type="body"/>
          </p:nvPr>
        </p:nvSpPr>
        <p:spPr>
          <a:xfrm>
            <a:off x="380999" y="2185289"/>
            <a:ext cx="3200400" cy="486300"/>
          </a:xfrm>
          <a:prstGeom prst="rect">
            <a:avLst/>
          </a:prstGeom>
          <a:solidFill>
            <a:schemeClr val="dk2"/>
          </a:solidFill>
          <a:ln>
            <a:noFill/>
          </a:ln>
        </p:spPr>
        <p:txBody>
          <a:bodyPr anchorCtr="0" anchor="ctr" bIns="45700" lIns="182875" spcFirstLastPara="1" rIns="91425" wrap="square" tIns="45700">
            <a:normAutofit/>
          </a:bodyPr>
          <a:lstStyle/>
          <a:p>
            <a:pPr indent="0" lvl="0" marL="0" rtl="0" algn="ctr">
              <a:lnSpc>
                <a:spcPct val="90000"/>
              </a:lnSpc>
              <a:spcBef>
                <a:spcPts val="0"/>
              </a:spcBef>
              <a:spcAft>
                <a:spcPts val="0"/>
              </a:spcAft>
              <a:buSzPts val="2070"/>
              <a:buNone/>
            </a:pPr>
            <a:r>
              <a:rPr lang="en-US" sz="1800"/>
              <a:t>What it costs to build</a:t>
            </a:r>
            <a:endParaRPr/>
          </a:p>
        </p:txBody>
      </p:sp>
      <p:sp>
        <p:nvSpPr>
          <p:cNvPr id="366" name="Google Shape;366;g10b7bc935f0_0_825"/>
          <p:cNvSpPr txBox="1"/>
          <p:nvPr>
            <p:ph idx="6" type="body"/>
          </p:nvPr>
        </p:nvSpPr>
        <p:spPr>
          <a:xfrm>
            <a:off x="4038600" y="2185289"/>
            <a:ext cx="3200400" cy="486300"/>
          </a:xfrm>
          <a:prstGeom prst="rect">
            <a:avLst/>
          </a:prstGeom>
          <a:solidFill>
            <a:schemeClr val="dk2"/>
          </a:solidFill>
          <a:ln>
            <a:noFill/>
          </a:ln>
        </p:spPr>
        <p:txBody>
          <a:bodyPr anchorCtr="0" anchor="ctr" bIns="45700" lIns="182875" spcFirstLastPara="1" rIns="91425" wrap="square" tIns="45700">
            <a:normAutofit/>
          </a:bodyPr>
          <a:lstStyle/>
          <a:p>
            <a:pPr indent="0" lvl="0" marL="0" rtl="0" algn="ctr">
              <a:lnSpc>
                <a:spcPct val="90000"/>
              </a:lnSpc>
              <a:spcBef>
                <a:spcPts val="0"/>
              </a:spcBef>
              <a:spcAft>
                <a:spcPts val="0"/>
              </a:spcAft>
              <a:buSzPts val="2070"/>
              <a:buNone/>
            </a:pPr>
            <a:r>
              <a:rPr lang="en-US" sz="1800"/>
              <a:t>Who we are trying to serve</a:t>
            </a:r>
            <a:endParaRPr/>
          </a:p>
        </p:txBody>
      </p:sp>
      <p:sp>
        <p:nvSpPr>
          <p:cNvPr id="367" name="Google Shape;367;g10b7bc935f0_0_825"/>
          <p:cNvSpPr txBox="1"/>
          <p:nvPr>
            <p:ph idx="7" type="body"/>
          </p:nvPr>
        </p:nvSpPr>
        <p:spPr>
          <a:xfrm>
            <a:off x="7696200" y="2185289"/>
            <a:ext cx="3200400" cy="486300"/>
          </a:xfrm>
          <a:prstGeom prst="rect">
            <a:avLst/>
          </a:prstGeom>
          <a:solidFill>
            <a:schemeClr val="dk2"/>
          </a:solidFill>
          <a:ln>
            <a:noFill/>
          </a:ln>
        </p:spPr>
        <p:txBody>
          <a:bodyPr anchorCtr="0" anchor="ctr" bIns="45700" lIns="182875" spcFirstLastPara="1" rIns="91425" wrap="square" tIns="45700">
            <a:noAutofit/>
          </a:bodyPr>
          <a:lstStyle/>
          <a:p>
            <a:pPr indent="0" lvl="0" marL="0" rtl="0" algn="ctr">
              <a:lnSpc>
                <a:spcPct val="90000"/>
              </a:lnSpc>
              <a:spcBef>
                <a:spcPts val="0"/>
              </a:spcBef>
              <a:spcAft>
                <a:spcPts val="0"/>
              </a:spcAft>
              <a:buSzPts val="2070"/>
              <a:buNone/>
            </a:pPr>
            <a:r>
              <a:rPr lang="en-US" sz="1800"/>
              <a:t>Community Investment</a:t>
            </a:r>
            <a:endParaRPr/>
          </a:p>
        </p:txBody>
      </p:sp>
      <p:sp>
        <p:nvSpPr>
          <p:cNvPr id="368" name="Google Shape;368;g10b7bc935f0_0_825"/>
          <p:cNvSpPr/>
          <p:nvPr/>
        </p:nvSpPr>
        <p:spPr>
          <a:xfrm>
            <a:off x="3581399" y="4207363"/>
            <a:ext cx="669900" cy="1572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369" name="Google Shape;369;g10b7bc935f0_0_825"/>
          <p:cNvGrpSpPr/>
          <p:nvPr/>
        </p:nvGrpSpPr>
        <p:grpSpPr>
          <a:xfrm>
            <a:off x="7022592" y="4050264"/>
            <a:ext cx="669900" cy="392848"/>
            <a:chOff x="7479792" y="3974064"/>
            <a:chExt cx="669900" cy="392848"/>
          </a:xfrm>
        </p:grpSpPr>
        <p:sp>
          <p:nvSpPr>
            <p:cNvPr id="370" name="Google Shape;370;g10b7bc935f0_0_825"/>
            <p:cNvSpPr/>
            <p:nvPr/>
          </p:nvSpPr>
          <p:spPr>
            <a:xfrm>
              <a:off x="7479792" y="3974064"/>
              <a:ext cx="669900" cy="1572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1" name="Google Shape;371;g10b7bc935f0_0_825"/>
            <p:cNvSpPr/>
            <p:nvPr/>
          </p:nvSpPr>
          <p:spPr>
            <a:xfrm>
              <a:off x="7479792" y="4209712"/>
              <a:ext cx="669900" cy="1572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372" name="Google Shape;372;g10b7bc935f0_0_825"/>
          <p:cNvSpPr/>
          <p:nvPr/>
        </p:nvSpPr>
        <p:spPr>
          <a:xfrm>
            <a:off x="4014916" y="4904099"/>
            <a:ext cx="3200400" cy="738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$482K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Purchase Price (140% AMI)</a:t>
            </a:r>
            <a:endParaRPr b="0" i="0" sz="1400" u="none" cap="none" strike="noStrike">
              <a:solidFill>
                <a:srgbClr val="000000"/>
              </a:solidFill>
              <a:latin typeface="Arial"/>
              <a:ea typeface="Arial"/>
              <a:cs typeface="Arial"/>
              <a:sym typeface="Arial"/>
            </a:endParaRPr>
          </a:p>
        </p:txBody>
      </p:sp>
      <p:grpSp>
        <p:nvGrpSpPr>
          <p:cNvPr id="373" name="Google Shape;373;g10b7bc935f0_0_825"/>
          <p:cNvGrpSpPr/>
          <p:nvPr/>
        </p:nvGrpSpPr>
        <p:grpSpPr>
          <a:xfrm>
            <a:off x="4807711" y="3457588"/>
            <a:ext cx="1635042" cy="1122242"/>
            <a:chOff x="5202365" y="3381388"/>
            <a:chExt cx="1635042" cy="1122242"/>
          </a:xfrm>
        </p:grpSpPr>
        <p:pic>
          <p:nvPicPr>
            <p:cNvPr id="374" name="Google Shape;374;g10b7bc935f0_0_825"/>
            <p:cNvPicPr preferRelativeResize="0"/>
            <p:nvPr/>
          </p:nvPicPr>
          <p:blipFill rotWithShape="1">
            <a:blip r:embed="rId3">
              <a:alphaModFix/>
            </a:blip>
            <a:srcRect b="0" l="0" r="0" t="0"/>
            <a:stretch/>
          </p:blipFill>
          <p:spPr>
            <a:xfrm>
              <a:off x="5202365" y="3381388"/>
              <a:ext cx="893636" cy="1122241"/>
            </a:xfrm>
            <a:prstGeom prst="rect">
              <a:avLst/>
            </a:prstGeom>
            <a:noFill/>
            <a:ln>
              <a:noFill/>
            </a:ln>
          </p:spPr>
        </p:pic>
        <p:pic>
          <p:nvPicPr>
            <p:cNvPr id="375" name="Google Shape;375;g10b7bc935f0_0_825"/>
            <p:cNvPicPr preferRelativeResize="0"/>
            <p:nvPr/>
          </p:nvPicPr>
          <p:blipFill rotWithShape="1">
            <a:blip r:embed="rId4">
              <a:alphaModFix/>
            </a:blip>
            <a:srcRect b="0" l="0" r="0" t="0"/>
            <a:stretch/>
          </p:blipFill>
          <p:spPr>
            <a:xfrm>
              <a:off x="6096000" y="3954989"/>
              <a:ext cx="350520" cy="548640"/>
            </a:xfrm>
            <a:prstGeom prst="rect">
              <a:avLst/>
            </a:prstGeom>
            <a:noFill/>
            <a:ln>
              <a:noFill/>
            </a:ln>
          </p:spPr>
        </p:pic>
        <p:pic>
          <p:nvPicPr>
            <p:cNvPr id="376" name="Google Shape;376;g10b7bc935f0_0_825"/>
            <p:cNvPicPr preferRelativeResize="0"/>
            <p:nvPr/>
          </p:nvPicPr>
          <p:blipFill rotWithShape="1">
            <a:blip r:embed="rId5">
              <a:alphaModFix/>
            </a:blip>
            <a:srcRect b="0" l="0" r="0" t="0"/>
            <a:stretch/>
          </p:blipFill>
          <p:spPr>
            <a:xfrm>
              <a:off x="6450231" y="3809940"/>
              <a:ext cx="387176" cy="693690"/>
            </a:xfrm>
            <a:prstGeom prst="rect">
              <a:avLst/>
            </a:prstGeom>
            <a:noFill/>
            <a:ln>
              <a:noFill/>
            </a:ln>
          </p:spPr>
        </p:pic>
      </p:grpSp>
      <p:sp>
        <p:nvSpPr>
          <p:cNvPr id="377" name="Google Shape;377;g10b7bc935f0_0_825"/>
          <p:cNvSpPr/>
          <p:nvPr/>
        </p:nvSpPr>
        <p:spPr>
          <a:xfrm>
            <a:off x="8272272" y="3183235"/>
            <a:ext cx="2048400" cy="20484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$25K</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Profit</a:t>
            </a:r>
            <a:endParaRPr b="0" i="0" sz="1400" u="none" cap="none" strike="noStrike">
              <a:solidFill>
                <a:srgbClr val="000000"/>
              </a:solidFill>
              <a:latin typeface="Arial"/>
              <a:ea typeface="Arial"/>
              <a:cs typeface="Arial"/>
              <a:sym typeface="Arial"/>
            </a:endParaRPr>
          </a:p>
        </p:txBody>
      </p:sp>
      <p:sp>
        <p:nvSpPr>
          <p:cNvPr id="378" name="Google Shape;378;g10b7bc935f0_0_825"/>
          <p:cNvSpPr/>
          <p:nvPr/>
        </p:nvSpPr>
        <p:spPr>
          <a:xfrm>
            <a:off x="773015" y="5276625"/>
            <a:ext cx="2377500" cy="5487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alibri"/>
                <a:ea typeface="Calibri"/>
                <a:cs typeface="Calibri"/>
                <a:sym typeface="Calibri"/>
              </a:rPr>
              <a:t>$336K</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Construction Cost</a:t>
            </a:r>
            <a:endParaRPr b="0" i="0" sz="1400" u="none" cap="none" strike="noStrike">
              <a:solidFill>
                <a:srgbClr val="000000"/>
              </a:solidFill>
              <a:latin typeface="Arial"/>
              <a:ea typeface="Arial"/>
              <a:cs typeface="Arial"/>
              <a:sym typeface="Arial"/>
            </a:endParaRPr>
          </a:p>
        </p:txBody>
      </p:sp>
      <p:sp>
        <p:nvSpPr>
          <p:cNvPr id="379" name="Google Shape;379;g10b7bc935f0_0_825"/>
          <p:cNvSpPr/>
          <p:nvPr/>
        </p:nvSpPr>
        <p:spPr>
          <a:xfrm>
            <a:off x="773015" y="4726341"/>
            <a:ext cx="2377500" cy="548700"/>
          </a:xfrm>
          <a:prstGeom prst="rect">
            <a:avLst/>
          </a:prstGeom>
          <a:solidFill>
            <a:srgbClr val="D0E3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alibri"/>
                <a:ea typeface="Calibri"/>
                <a:cs typeface="Calibri"/>
                <a:sym typeface="Calibri"/>
              </a:rPr>
              <a:t>$65K</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Land Cost</a:t>
            </a:r>
            <a:endParaRPr b="0" i="0" sz="1400" u="none" cap="none" strike="noStrike">
              <a:solidFill>
                <a:srgbClr val="000000"/>
              </a:solidFill>
              <a:latin typeface="Arial"/>
              <a:ea typeface="Arial"/>
              <a:cs typeface="Arial"/>
              <a:sym typeface="Arial"/>
            </a:endParaRPr>
          </a:p>
        </p:txBody>
      </p:sp>
      <p:sp>
        <p:nvSpPr>
          <p:cNvPr id="380" name="Google Shape;380;g10b7bc935f0_0_825"/>
          <p:cNvSpPr/>
          <p:nvPr/>
        </p:nvSpPr>
        <p:spPr>
          <a:xfrm>
            <a:off x="773015" y="4185202"/>
            <a:ext cx="2377500" cy="5487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alibri"/>
                <a:ea typeface="Calibri"/>
                <a:cs typeface="Calibri"/>
                <a:sym typeface="Calibri"/>
              </a:rPr>
              <a:t>$42K</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Infrastructure Cost</a:t>
            </a:r>
            <a:endParaRPr b="0" i="0" sz="1400" u="none" cap="none" strike="noStrike">
              <a:solidFill>
                <a:srgbClr val="000000"/>
              </a:solidFill>
              <a:latin typeface="Arial"/>
              <a:ea typeface="Arial"/>
              <a:cs typeface="Arial"/>
              <a:sym typeface="Arial"/>
            </a:endParaRPr>
          </a:p>
        </p:txBody>
      </p:sp>
      <p:sp>
        <p:nvSpPr>
          <p:cNvPr id="381" name="Google Shape;381;g10b7bc935f0_0_825"/>
          <p:cNvSpPr/>
          <p:nvPr/>
        </p:nvSpPr>
        <p:spPr>
          <a:xfrm>
            <a:off x="773015" y="3634919"/>
            <a:ext cx="2377500" cy="548700"/>
          </a:xfrm>
          <a:prstGeom prst="rect">
            <a:avLst/>
          </a:prstGeom>
          <a:solidFill>
            <a:srgbClr val="D0E3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alibri"/>
                <a:ea typeface="Calibri"/>
                <a:cs typeface="Calibri"/>
                <a:sym typeface="Calibri"/>
              </a:rPr>
              <a:t>$14K</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Soft Cost: Design, Permit, Fees</a:t>
            </a:r>
            <a:endParaRPr b="0" i="0" sz="1400" u="none" cap="none" strike="noStrike">
              <a:solidFill>
                <a:srgbClr val="000000"/>
              </a:solidFill>
              <a:latin typeface="Arial"/>
              <a:ea typeface="Arial"/>
              <a:cs typeface="Arial"/>
              <a:sym typeface="Arial"/>
            </a:endParaRPr>
          </a:p>
        </p:txBody>
      </p:sp>
      <p:sp>
        <p:nvSpPr>
          <p:cNvPr id="382" name="Google Shape;382;g10b7bc935f0_0_825"/>
          <p:cNvSpPr/>
          <p:nvPr/>
        </p:nvSpPr>
        <p:spPr>
          <a:xfrm>
            <a:off x="452975" y="2911728"/>
            <a:ext cx="3017400" cy="742800"/>
          </a:xfrm>
          <a:prstGeom prst="triangle">
            <a:avLst>
              <a:gd fmla="val 50000" name="adj"/>
            </a:avLst>
          </a:prstGeom>
          <a:solidFill>
            <a:schemeClr val="accent1"/>
          </a:solidFill>
          <a:ln>
            <a:noFill/>
          </a:ln>
        </p:spPr>
        <p:txBody>
          <a:bodyPr anchorCtr="0" anchor="ctr" bIns="27430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sng" cap="none" strike="noStrike">
                <a:solidFill>
                  <a:schemeClr val="dk1"/>
                </a:solidFill>
                <a:highlight>
                  <a:srgbClr val="FFFF00"/>
                </a:highlight>
                <a:latin typeface="Calibri"/>
                <a:ea typeface="Calibri"/>
                <a:cs typeface="Calibri"/>
                <a:sym typeface="Calibri"/>
                <a:extLst>
                  <a:ext uri="http://customooxmlschemas.google.com/">
                    <go:slidesCustomData xmlns:go="http://customooxmlschemas.google.com/" textRoundtripDataId="3"/>
                  </a:ext>
                </a:extLst>
              </a:rPr>
              <a:t>$457K</a:t>
            </a:r>
            <a:endParaRPr b="0" i="0" sz="1400" u="sng" cap="none" strike="noStrike">
              <a:solidFill>
                <a:srgbClr val="000000"/>
              </a:solidFill>
              <a:highlight>
                <a:srgbClr val="FFFF00"/>
              </a:highlight>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Total Development Cost</a:t>
            </a:r>
            <a:endParaRPr b="0" i="0" sz="1200" u="none" cap="none" strike="noStrike">
              <a:solidFill>
                <a:schemeClr val="lt1"/>
              </a:solidFill>
              <a:latin typeface="Calibri"/>
              <a:ea typeface="Calibri"/>
              <a:cs typeface="Calibri"/>
              <a:sym typeface="Calibri"/>
            </a:endParaRPr>
          </a:p>
        </p:txBody>
      </p:sp>
      <p:sp>
        <p:nvSpPr>
          <p:cNvPr id="383" name="Google Shape;383;g10b7bc935f0_0_825"/>
          <p:cNvSpPr/>
          <p:nvPr/>
        </p:nvSpPr>
        <p:spPr>
          <a:xfrm>
            <a:off x="7692433" y="5273431"/>
            <a:ext cx="3200400" cy="3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1" lang="en-US" sz="1800" u="none" cap="none" strike="noStrike">
                <a:solidFill>
                  <a:srgbClr val="FF0000"/>
                </a:solidFill>
                <a:highlight>
                  <a:srgbClr val="FFFF00"/>
                </a:highlight>
                <a:latin typeface="Calibri"/>
                <a:ea typeface="Calibri"/>
                <a:cs typeface="Calibri"/>
                <a:sym typeface="Calibri"/>
              </a:rPr>
              <a:t>No Investment/Subsidy Required</a:t>
            </a:r>
            <a:endParaRPr b="1" i="1" sz="1400" u="none" cap="none" strike="noStrike">
              <a:solidFill>
                <a:srgbClr val="FF0000"/>
              </a:solidFill>
              <a:highlight>
                <a:srgbClr val="FFFF00"/>
              </a:highlight>
              <a:latin typeface="Arial"/>
              <a:ea typeface="Arial"/>
              <a:cs typeface="Arial"/>
              <a:sym typeface="Arial"/>
            </a:endParaRPr>
          </a:p>
        </p:txBody>
      </p:sp>
      <p:sp>
        <p:nvSpPr>
          <p:cNvPr id="384" name="Google Shape;384;g10b7bc935f0_0_825"/>
          <p:cNvSpPr/>
          <p:nvPr/>
        </p:nvSpPr>
        <p:spPr>
          <a:xfrm>
            <a:off x="381000" y="1509900"/>
            <a:ext cx="10468200" cy="548700"/>
          </a:xfrm>
          <a:prstGeom prst="rect">
            <a:avLst/>
          </a:prstGeom>
          <a:solidFill>
            <a:schemeClr val="accent1"/>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US" sz="1500" u="none" cap="none" strike="noStrike">
                <a:solidFill>
                  <a:srgbClr val="000000"/>
                </a:solidFill>
                <a:latin typeface="Arial"/>
                <a:ea typeface="Arial"/>
                <a:cs typeface="Arial"/>
                <a:sym typeface="Arial"/>
              </a:rPr>
              <a:t>Sample Development B (</a:t>
            </a:r>
            <a:r>
              <a:rPr b="1" i="1" lang="en-US" sz="1500" u="none" cap="none" strike="noStrike">
                <a:solidFill>
                  <a:srgbClr val="000000"/>
                </a:solidFill>
                <a:latin typeface="Arial"/>
                <a:ea typeface="Arial"/>
                <a:cs typeface="Arial"/>
                <a:sym typeface="Arial"/>
              </a:rPr>
              <a:t>based on a real world example</a:t>
            </a:r>
            <a:r>
              <a:rPr b="1" i="0" lang="en-US" sz="1500" u="none" cap="none" strike="noStrike">
                <a:solidFill>
                  <a:srgbClr val="000000"/>
                </a:solidFill>
                <a:latin typeface="Arial"/>
                <a:ea typeface="Arial"/>
                <a:cs typeface="Arial"/>
                <a:sym typeface="Arial"/>
              </a:rPr>
              <a:t>)</a:t>
            </a:r>
            <a:endParaRPr b="1"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Single Family ;</a:t>
            </a:r>
            <a:r>
              <a:rPr b="1" i="0" lang="en-US" sz="1400" u="none" cap="none" strike="noStrike">
                <a:solidFill>
                  <a:schemeClr val="dk1"/>
                </a:solidFill>
                <a:latin typeface="Arial"/>
                <a:ea typeface="Arial"/>
                <a:cs typeface="Arial"/>
                <a:sym typeface="Arial"/>
              </a:rPr>
              <a:t> </a:t>
            </a:r>
            <a:r>
              <a:rPr b="0" i="0" lang="en-US" sz="1400" u="none" cap="none" strike="noStrike">
                <a:solidFill>
                  <a:srgbClr val="000000"/>
                </a:solidFill>
                <a:latin typeface="Arial"/>
                <a:ea typeface="Arial"/>
                <a:cs typeface="Arial"/>
                <a:sym typeface="Arial"/>
              </a:rPr>
              <a:t>1600 sqft ; Market Rate</a:t>
            </a:r>
            <a:endParaRPr b="0" i="0" sz="1400" u="none" cap="none" strike="noStrike">
              <a:solidFill>
                <a:srgbClr val="000000"/>
              </a:solidFill>
              <a:latin typeface="Arial"/>
              <a:ea typeface="Arial"/>
              <a:cs typeface="Arial"/>
              <a:sym typeface="Arial"/>
            </a:endParaRPr>
          </a:p>
        </p:txBody>
      </p:sp>
      <p:sp>
        <p:nvSpPr>
          <p:cNvPr id="385" name="Google Shape;385;g10b7bc935f0_0_825"/>
          <p:cNvSpPr txBox="1"/>
          <p:nvPr>
            <p:ph type="title"/>
          </p:nvPr>
        </p:nvSpPr>
        <p:spPr>
          <a:xfrm>
            <a:off x="304800" y="242625"/>
            <a:ext cx="9963300" cy="1123200"/>
          </a:xfrm>
          <a:prstGeom prst="rect">
            <a:avLst/>
          </a:prstGeom>
          <a:noFill/>
          <a:ln>
            <a:noFill/>
          </a:ln>
        </p:spPr>
        <p:txBody>
          <a:bodyPr anchorCtr="0" anchor="b" bIns="45700" lIns="91425" spcFirstLastPara="1" rIns="91425" wrap="square" tIns="45700">
            <a:normAutofit/>
          </a:bodyPr>
          <a:lstStyle/>
          <a:p>
            <a:pPr indent="0" lvl="0" marL="0" rtl="0" algn="l">
              <a:lnSpc>
                <a:spcPct val="75000"/>
              </a:lnSpc>
              <a:spcBef>
                <a:spcPts val="0"/>
              </a:spcBef>
              <a:spcAft>
                <a:spcPts val="0"/>
              </a:spcAft>
              <a:buClr>
                <a:schemeClr val="dk1"/>
              </a:buClr>
              <a:buSzPts val="4400"/>
              <a:buFont typeface="Calibri"/>
              <a:buNone/>
            </a:pPr>
            <a:r>
              <a:rPr lang="en-US" sz="3200">
                <a:solidFill>
                  <a:srgbClr val="525252"/>
                </a:solidFill>
              </a:rPr>
              <a:t>Example of Market-Rate Housing Construction Costs By Comparison</a:t>
            </a:r>
            <a:endParaRPr sz="3200">
              <a:solidFill>
                <a:srgbClr val="525252"/>
              </a:solidFill>
            </a:endParaRPr>
          </a:p>
        </p:txBody>
      </p:sp>
      <p:sp>
        <p:nvSpPr>
          <p:cNvPr id="386" name="Google Shape;386;g10b7bc935f0_0_825"/>
          <p:cNvSpPr txBox="1"/>
          <p:nvPr>
            <p:ph idx="1" type="body"/>
          </p:nvPr>
        </p:nvSpPr>
        <p:spPr>
          <a:xfrm>
            <a:off x="327629" y="6062102"/>
            <a:ext cx="9963300" cy="719700"/>
          </a:xfrm>
          <a:prstGeom prst="rect">
            <a:avLst/>
          </a:prstGeom>
          <a:noFill/>
          <a:ln>
            <a:noFill/>
          </a:ln>
        </p:spPr>
        <p:txBody>
          <a:bodyPr anchorCtr="0" anchor="ctr" bIns="91425" lIns="0" spcFirstLastPara="1" rIns="91425" wrap="square" tIns="91425">
            <a:normAutofit/>
          </a:bodyPr>
          <a:lstStyle/>
          <a:p>
            <a:pPr indent="0" lvl="0" marL="0" rtl="0" algn="l">
              <a:lnSpc>
                <a:spcPct val="90000"/>
              </a:lnSpc>
              <a:spcBef>
                <a:spcPts val="0"/>
              </a:spcBef>
              <a:spcAft>
                <a:spcPts val="0"/>
              </a:spcAft>
              <a:buSzPts val="1840"/>
              <a:buNone/>
            </a:pPr>
            <a:r>
              <a:rPr lang="en-US"/>
              <a:t>Data Source: Cappelli Consulting, Williford, Inc. and Housing Colorado, “Living Affordably Colorado”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g10b7bc935f0_0_866"/>
          <p:cNvSpPr txBox="1"/>
          <p:nvPr>
            <p:ph idx="1" type="body"/>
          </p:nvPr>
        </p:nvSpPr>
        <p:spPr>
          <a:xfrm>
            <a:off x="304800" y="6184525"/>
            <a:ext cx="9734100" cy="719700"/>
          </a:xfrm>
          <a:prstGeom prst="rect">
            <a:avLst/>
          </a:prstGeom>
          <a:noFill/>
          <a:ln>
            <a:noFill/>
          </a:ln>
        </p:spPr>
        <p:txBody>
          <a:bodyPr anchorCtr="0" anchor="ctr" bIns="91425" lIns="0" spcFirstLastPara="1" rIns="91425" wrap="square" tIns="91425">
            <a:normAutofit/>
          </a:bodyPr>
          <a:lstStyle/>
          <a:p>
            <a:pPr indent="0" lvl="0" marL="0" rtl="0" algn="l">
              <a:lnSpc>
                <a:spcPct val="90000"/>
              </a:lnSpc>
              <a:spcBef>
                <a:spcPts val="0"/>
              </a:spcBef>
              <a:spcAft>
                <a:spcPts val="0"/>
              </a:spcAft>
              <a:buSzPts val="1840"/>
              <a:buNone/>
            </a:pPr>
            <a:r>
              <a:rPr lang="en-US"/>
              <a:t>2021 Estimates </a:t>
            </a:r>
            <a:endParaRPr/>
          </a:p>
        </p:txBody>
      </p:sp>
      <p:cxnSp>
        <p:nvCxnSpPr>
          <p:cNvPr id="395" name="Google Shape;395;g10b7bc935f0_0_866"/>
          <p:cNvCxnSpPr/>
          <p:nvPr/>
        </p:nvCxnSpPr>
        <p:spPr>
          <a:xfrm>
            <a:off x="2535238" y="2133600"/>
            <a:ext cx="2438400" cy="0"/>
          </a:xfrm>
          <a:prstGeom prst="straightConnector1">
            <a:avLst/>
          </a:prstGeom>
          <a:noFill/>
          <a:ln>
            <a:noFill/>
          </a:ln>
        </p:spPr>
      </p:cxnSp>
      <p:cxnSp>
        <p:nvCxnSpPr>
          <p:cNvPr id="396" name="Google Shape;396;g10b7bc935f0_0_866"/>
          <p:cNvCxnSpPr/>
          <p:nvPr/>
        </p:nvCxnSpPr>
        <p:spPr>
          <a:xfrm>
            <a:off x="2590800" y="2133601"/>
            <a:ext cx="0" cy="544500"/>
          </a:xfrm>
          <a:prstGeom prst="straightConnector1">
            <a:avLst/>
          </a:prstGeom>
          <a:noFill/>
          <a:ln>
            <a:noFill/>
          </a:ln>
        </p:spPr>
      </p:cxnSp>
      <p:cxnSp>
        <p:nvCxnSpPr>
          <p:cNvPr id="397" name="Google Shape;397;g10b7bc935f0_0_866"/>
          <p:cNvCxnSpPr/>
          <p:nvPr/>
        </p:nvCxnSpPr>
        <p:spPr>
          <a:xfrm>
            <a:off x="5029200" y="2133601"/>
            <a:ext cx="0" cy="544500"/>
          </a:xfrm>
          <a:prstGeom prst="straightConnector1">
            <a:avLst/>
          </a:prstGeom>
          <a:noFill/>
          <a:ln>
            <a:noFill/>
          </a:ln>
        </p:spPr>
      </p:cxnSp>
      <p:grpSp>
        <p:nvGrpSpPr>
          <p:cNvPr id="398" name="Google Shape;398;g10b7bc935f0_0_866"/>
          <p:cNvGrpSpPr/>
          <p:nvPr/>
        </p:nvGrpSpPr>
        <p:grpSpPr>
          <a:xfrm>
            <a:off x="2916250" y="1724025"/>
            <a:ext cx="7970975" cy="4414125"/>
            <a:chOff x="2916250" y="1876425"/>
            <a:chExt cx="7970975" cy="4414125"/>
          </a:xfrm>
        </p:grpSpPr>
        <p:pic>
          <p:nvPicPr>
            <p:cNvPr id="399" name="Google Shape;399;g10b7bc935f0_0_866"/>
            <p:cNvPicPr preferRelativeResize="0"/>
            <p:nvPr/>
          </p:nvPicPr>
          <p:blipFill rotWithShape="1">
            <a:blip r:embed="rId3">
              <a:alphaModFix/>
            </a:blip>
            <a:srcRect b="5451" l="23886" r="14495" t="26820"/>
            <a:stretch/>
          </p:blipFill>
          <p:spPr>
            <a:xfrm>
              <a:off x="2916250" y="1876425"/>
              <a:ext cx="7135750" cy="4414125"/>
            </a:xfrm>
            <a:prstGeom prst="rect">
              <a:avLst/>
            </a:prstGeom>
            <a:noFill/>
            <a:ln>
              <a:noFill/>
            </a:ln>
          </p:spPr>
        </p:pic>
        <p:sp>
          <p:nvSpPr>
            <p:cNvPr id="400" name="Google Shape;400;g10b7bc935f0_0_866"/>
            <p:cNvSpPr/>
            <p:nvPr/>
          </p:nvSpPr>
          <p:spPr>
            <a:xfrm>
              <a:off x="8823525" y="2243275"/>
              <a:ext cx="2063700" cy="30552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01" name="Google Shape;401;g10b7bc935f0_0_866"/>
          <p:cNvSpPr txBox="1"/>
          <p:nvPr/>
        </p:nvSpPr>
        <p:spPr>
          <a:xfrm>
            <a:off x="190250" y="1219100"/>
            <a:ext cx="2497500" cy="1108200"/>
          </a:xfrm>
          <a:prstGeom prst="rect">
            <a:avLst/>
          </a:prstGeom>
          <a:solidFill>
            <a:srgbClr val="404040"/>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500" u="none" cap="none" strike="noStrike">
                <a:solidFill>
                  <a:schemeClr val="lt1"/>
                </a:solidFill>
                <a:latin typeface="Calibri"/>
                <a:ea typeface="Calibri"/>
                <a:cs typeface="Calibri"/>
                <a:sym typeface="Calibri"/>
              </a:rPr>
              <a:t>These charts show the </a:t>
            </a:r>
            <a:r>
              <a:rPr b="1" i="0" lang="en-US" sz="1500" u="sng" cap="none" strike="noStrike">
                <a:solidFill>
                  <a:schemeClr val="lt1"/>
                </a:solidFill>
                <a:latin typeface="Calibri"/>
                <a:ea typeface="Calibri"/>
                <a:cs typeface="Calibri"/>
                <a:sym typeface="Calibri"/>
              </a:rPr>
              <a:t>percent of the total project cost a bank is willing to lend</a:t>
            </a:r>
            <a:r>
              <a:rPr b="1" i="0" lang="en-US" sz="1500" u="none" cap="none" strike="noStrike">
                <a:solidFill>
                  <a:schemeClr val="lt1"/>
                </a:solidFill>
                <a:latin typeface="Calibri"/>
                <a:ea typeface="Calibri"/>
                <a:cs typeface="Calibri"/>
                <a:sym typeface="Calibri"/>
              </a:rPr>
              <a:t> based on its affordability</a:t>
            </a:r>
            <a:endParaRPr b="1" i="0" sz="1500" u="none" cap="none" strike="noStrike">
              <a:solidFill>
                <a:schemeClr val="lt1"/>
              </a:solidFill>
              <a:latin typeface="Calibri"/>
              <a:ea typeface="Calibri"/>
              <a:cs typeface="Calibri"/>
              <a:sym typeface="Calibri"/>
            </a:endParaRPr>
          </a:p>
        </p:txBody>
      </p:sp>
      <p:sp>
        <p:nvSpPr>
          <p:cNvPr id="402" name="Google Shape;402;g10b7bc935f0_0_866"/>
          <p:cNvSpPr txBox="1"/>
          <p:nvPr/>
        </p:nvSpPr>
        <p:spPr>
          <a:xfrm>
            <a:off x="75525" y="2508450"/>
            <a:ext cx="26121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The higher rents are, the more $$ traditional lenders are willing to lend</a:t>
            </a:r>
            <a:endParaRPr b="0" i="0" sz="1400" u="none" cap="none" strike="noStrike">
              <a:solidFill>
                <a:srgbClr val="000000"/>
              </a:solidFill>
              <a:latin typeface="Calibri"/>
              <a:ea typeface="Calibri"/>
              <a:cs typeface="Calibri"/>
              <a:sym typeface="Calibri"/>
            </a:endParaRPr>
          </a:p>
        </p:txBody>
      </p:sp>
      <p:sp>
        <p:nvSpPr>
          <p:cNvPr id="403" name="Google Shape;403;g10b7bc935f0_0_866"/>
          <p:cNvSpPr/>
          <p:nvPr/>
        </p:nvSpPr>
        <p:spPr>
          <a:xfrm flipH="1">
            <a:off x="2711075" y="2040300"/>
            <a:ext cx="213600" cy="1826700"/>
          </a:xfrm>
          <a:prstGeom prst="rightBrace">
            <a:avLst>
              <a:gd fmla="val 50000" name="adj1"/>
              <a:gd fmla="val 50000" name="adj2"/>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g10b7bc935f0_0_866"/>
          <p:cNvSpPr txBox="1"/>
          <p:nvPr/>
        </p:nvSpPr>
        <p:spPr>
          <a:xfrm>
            <a:off x="8973900" y="2093050"/>
            <a:ext cx="22275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The less in traditional financing received … </a:t>
            </a:r>
            <a:endParaRPr b="0" i="0" sz="1400" u="none" cap="none" strike="noStrike">
              <a:solidFill>
                <a:srgbClr val="000000"/>
              </a:solidFill>
              <a:latin typeface="Calibri"/>
              <a:ea typeface="Calibri"/>
              <a:cs typeface="Calibri"/>
              <a:sym typeface="Calibri"/>
            </a:endParaRPr>
          </a:p>
        </p:txBody>
      </p:sp>
      <p:sp>
        <p:nvSpPr>
          <p:cNvPr id="405" name="Google Shape;405;g10b7bc935f0_0_866"/>
          <p:cNvSpPr/>
          <p:nvPr/>
        </p:nvSpPr>
        <p:spPr>
          <a:xfrm>
            <a:off x="8567725" y="2023300"/>
            <a:ext cx="213600" cy="765900"/>
          </a:xfrm>
          <a:prstGeom prst="rightBrace">
            <a:avLst>
              <a:gd fmla="val 50000" name="adj1"/>
              <a:gd fmla="val 50000" name="adj2"/>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g10b7bc935f0_0_866"/>
          <p:cNvSpPr txBox="1"/>
          <p:nvPr/>
        </p:nvSpPr>
        <p:spPr>
          <a:xfrm>
            <a:off x="8986650" y="3363038"/>
            <a:ext cx="22275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The greater the need for subsidy/alternative financing</a:t>
            </a:r>
            <a:endParaRPr b="0" i="0" sz="1400" u="none" cap="none" strike="noStrike">
              <a:solidFill>
                <a:srgbClr val="000000"/>
              </a:solidFill>
              <a:latin typeface="Calibri"/>
              <a:ea typeface="Calibri"/>
              <a:cs typeface="Calibri"/>
              <a:sym typeface="Calibri"/>
            </a:endParaRPr>
          </a:p>
        </p:txBody>
      </p:sp>
      <p:sp>
        <p:nvSpPr>
          <p:cNvPr id="407" name="Google Shape;407;g10b7bc935f0_0_866"/>
          <p:cNvSpPr/>
          <p:nvPr/>
        </p:nvSpPr>
        <p:spPr>
          <a:xfrm>
            <a:off x="8567725" y="2903325"/>
            <a:ext cx="213600" cy="1826700"/>
          </a:xfrm>
          <a:prstGeom prst="rightBrace">
            <a:avLst>
              <a:gd fmla="val 50000" name="adj1"/>
              <a:gd fmla="val 50000" name="adj2"/>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g10b7bc935f0_0_866"/>
          <p:cNvSpPr txBox="1"/>
          <p:nvPr/>
        </p:nvSpPr>
        <p:spPr>
          <a:xfrm>
            <a:off x="2535250" y="6053850"/>
            <a:ext cx="6662400" cy="677100"/>
          </a:xfrm>
          <a:prstGeom prst="rect">
            <a:avLst/>
          </a:prstGeom>
          <a:solidFill>
            <a:srgbClr val="E6EAF2"/>
          </a:solid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rgbClr val="000000"/>
              </a:buClr>
              <a:buSzPts val="1600"/>
              <a:buFont typeface="Calibri"/>
              <a:buChar char="●"/>
            </a:pPr>
            <a:r>
              <a:rPr b="0" i="1" lang="en-US" sz="1600" u="none" cap="none" strike="noStrike">
                <a:solidFill>
                  <a:srgbClr val="000000"/>
                </a:solidFill>
                <a:latin typeface="Calibri"/>
                <a:ea typeface="Calibri"/>
                <a:cs typeface="Calibri"/>
                <a:sym typeface="Calibri"/>
              </a:rPr>
              <a:t>The lower rent… the less money traditional lenders are willing to lend…</a:t>
            </a:r>
            <a:endParaRPr b="0" i="1" sz="1600" u="none" cap="none" strike="noStrike">
              <a:solidFill>
                <a:srgbClr val="000000"/>
              </a:solidFill>
              <a:latin typeface="Calibri"/>
              <a:ea typeface="Calibri"/>
              <a:cs typeface="Calibri"/>
              <a:sym typeface="Calibri"/>
            </a:endParaRPr>
          </a:p>
          <a:p>
            <a:pPr indent="-330200" lvl="0" marL="457200" marR="0" rtl="0" algn="l">
              <a:lnSpc>
                <a:spcPct val="100000"/>
              </a:lnSpc>
              <a:spcBef>
                <a:spcPts val="0"/>
              </a:spcBef>
              <a:spcAft>
                <a:spcPts val="0"/>
              </a:spcAft>
              <a:buClr>
                <a:srgbClr val="000000"/>
              </a:buClr>
              <a:buSzPts val="1600"/>
              <a:buFont typeface="Calibri"/>
              <a:buChar char="●"/>
            </a:pPr>
            <a:r>
              <a:rPr b="0" i="1" lang="en-US" sz="1600" u="none" cap="none" strike="noStrike">
                <a:solidFill>
                  <a:srgbClr val="000000"/>
                </a:solidFill>
                <a:latin typeface="Calibri"/>
                <a:ea typeface="Calibri"/>
                <a:cs typeface="Calibri"/>
                <a:sym typeface="Calibri"/>
              </a:rPr>
              <a:t>…But the greater the public/philanthropic subsidy potential</a:t>
            </a:r>
            <a:endParaRPr b="0" i="1" sz="1600" u="none" cap="none" strike="noStrike">
              <a:solidFill>
                <a:srgbClr val="000000"/>
              </a:solidFill>
              <a:latin typeface="Calibri"/>
              <a:ea typeface="Calibri"/>
              <a:cs typeface="Calibri"/>
              <a:sym typeface="Calibri"/>
            </a:endParaRPr>
          </a:p>
        </p:txBody>
      </p:sp>
      <p:sp>
        <p:nvSpPr>
          <p:cNvPr id="409" name="Google Shape;409;g10b7bc935f0_0_866"/>
          <p:cNvSpPr txBox="1"/>
          <p:nvPr/>
        </p:nvSpPr>
        <p:spPr>
          <a:xfrm>
            <a:off x="2978100" y="1277450"/>
            <a:ext cx="14007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1" lang="en-US" sz="1400" u="none" cap="none" strike="noStrike">
                <a:solidFill>
                  <a:srgbClr val="000000"/>
                </a:solidFill>
                <a:latin typeface="Calibri"/>
                <a:ea typeface="Calibri"/>
                <a:cs typeface="Calibri"/>
                <a:sym typeface="Calibri"/>
              </a:rPr>
              <a:t>Market Rate Apartment</a:t>
            </a:r>
            <a:endParaRPr b="1" i="1" sz="1400" u="none" cap="none" strike="noStrike">
              <a:solidFill>
                <a:srgbClr val="000000"/>
              </a:solidFill>
              <a:latin typeface="Calibri"/>
              <a:ea typeface="Calibri"/>
              <a:cs typeface="Calibri"/>
              <a:sym typeface="Calibri"/>
            </a:endParaRPr>
          </a:p>
        </p:txBody>
      </p:sp>
      <p:sp>
        <p:nvSpPr>
          <p:cNvPr id="410" name="Google Shape;410;g10b7bc935f0_0_866"/>
          <p:cNvSpPr txBox="1"/>
          <p:nvPr/>
        </p:nvSpPr>
        <p:spPr>
          <a:xfrm>
            <a:off x="4328850" y="1277450"/>
            <a:ext cx="14007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1" lang="en-US" sz="1400" u="none" cap="none" strike="noStrike">
                <a:solidFill>
                  <a:srgbClr val="000000"/>
                </a:solidFill>
                <a:latin typeface="Calibri"/>
                <a:ea typeface="Calibri"/>
                <a:cs typeface="Calibri"/>
                <a:sym typeface="Calibri"/>
              </a:rPr>
              <a:t>Low-Mod Income</a:t>
            </a:r>
            <a:endParaRPr b="1" i="1" sz="1400" u="none" cap="none" strike="noStrike">
              <a:solidFill>
                <a:srgbClr val="000000"/>
              </a:solidFill>
              <a:latin typeface="Calibri"/>
              <a:ea typeface="Calibri"/>
              <a:cs typeface="Calibri"/>
              <a:sym typeface="Calibri"/>
            </a:endParaRPr>
          </a:p>
        </p:txBody>
      </p:sp>
      <p:sp>
        <p:nvSpPr>
          <p:cNvPr id="411" name="Google Shape;411;g10b7bc935f0_0_866"/>
          <p:cNvSpPr txBox="1"/>
          <p:nvPr/>
        </p:nvSpPr>
        <p:spPr>
          <a:xfrm>
            <a:off x="5677675" y="1277450"/>
            <a:ext cx="14007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1" lang="en-US" sz="1400" u="none" cap="none" strike="noStrike">
                <a:solidFill>
                  <a:srgbClr val="000000"/>
                </a:solidFill>
                <a:latin typeface="Calibri"/>
                <a:ea typeface="Calibri"/>
                <a:cs typeface="Calibri"/>
                <a:sym typeface="Calibri"/>
              </a:rPr>
              <a:t>Low-Income</a:t>
            </a:r>
            <a:endParaRPr b="1" i="1" sz="1400" u="none" cap="none" strike="noStrike">
              <a:solidFill>
                <a:srgbClr val="000000"/>
              </a:solidFill>
              <a:latin typeface="Calibri"/>
              <a:ea typeface="Calibri"/>
              <a:cs typeface="Calibri"/>
              <a:sym typeface="Calibri"/>
            </a:endParaRPr>
          </a:p>
        </p:txBody>
      </p:sp>
      <p:sp>
        <p:nvSpPr>
          <p:cNvPr id="412" name="Google Shape;412;g10b7bc935f0_0_866"/>
          <p:cNvSpPr txBox="1"/>
          <p:nvPr/>
        </p:nvSpPr>
        <p:spPr>
          <a:xfrm>
            <a:off x="7078375" y="1277450"/>
            <a:ext cx="14007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1" lang="en-US" sz="1400" u="none" cap="none" strike="noStrike">
                <a:solidFill>
                  <a:srgbClr val="000000"/>
                </a:solidFill>
                <a:latin typeface="Calibri"/>
                <a:ea typeface="Calibri"/>
                <a:cs typeface="Calibri"/>
                <a:sym typeface="Calibri"/>
              </a:rPr>
              <a:t>Very Low Income</a:t>
            </a:r>
            <a:endParaRPr b="1" i="1" sz="1400" u="none" cap="none" strike="noStrike">
              <a:solidFill>
                <a:srgbClr val="000000"/>
              </a:solidFill>
              <a:latin typeface="Calibri"/>
              <a:ea typeface="Calibri"/>
              <a:cs typeface="Calibri"/>
              <a:sym typeface="Calibri"/>
            </a:endParaRPr>
          </a:p>
        </p:txBody>
      </p:sp>
      <p:sp>
        <p:nvSpPr>
          <p:cNvPr id="413" name="Google Shape;413;g10b7bc935f0_0_866"/>
          <p:cNvSpPr txBox="1"/>
          <p:nvPr/>
        </p:nvSpPr>
        <p:spPr>
          <a:xfrm>
            <a:off x="190225" y="4068675"/>
            <a:ext cx="24975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...and the more likely they have cash to cover any gaps</a:t>
            </a:r>
            <a:endParaRPr b="0" i="0" sz="1400" u="none" cap="none" strike="noStrike">
              <a:solidFill>
                <a:srgbClr val="000000"/>
              </a:solidFill>
              <a:latin typeface="Calibri"/>
              <a:ea typeface="Calibri"/>
              <a:cs typeface="Calibri"/>
              <a:sym typeface="Calibri"/>
            </a:endParaRPr>
          </a:p>
        </p:txBody>
      </p:sp>
      <p:sp>
        <p:nvSpPr>
          <p:cNvPr id="414" name="Google Shape;414;g10b7bc935f0_0_866"/>
          <p:cNvSpPr/>
          <p:nvPr/>
        </p:nvSpPr>
        <p:spPr>
          <a:xfrm flipH="1">
            <a:off x="2711075" y="3981625"/>
            <a:ext cx="213600" cy="765900"/>
          </a:xfrm>
          <a:prstGeom prst="rightBrace">
            <a:avLst>
              <a:gd fmla="val 50000" name="adj1"/>
              <a:gd fmla="val 50000" name="adj2"/>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g10b7bc935f0_0_866"/>
          <p:cNvSpPr txBox="1"/>
          <p:nvPr>
            <p:ph type="title"/>
          </p:nvPr>
        </p:nvSpPr>
        <p:spPr>
          <a:xfrm>
            <a:off x="304800" y="-56500"/>
            <a:ext cx="9963300" cy="1123200"/>
          </a:xfrm>
          <a:prstGeom prst="rect">
            <a:avLst/>
          </a:prstGeom>
          <a:noFill/>
          <a:ln>
            <a:noFill/>
          </a:ln>
        </p:spPr>
        <p:txBody>
          <a:bodyPr anchorCtr="0" anchor="b" bIns="45700" lIns="91425" spcFirstLastPara="1" rIns="91425" wrap="square" tIns="45700">
            <a:normAutofit/>
          </a:bodyPr>
          <a:lstStyle/>
          <a:p>
            <a:pPr indent="0" lvl="0" marL="0" rtl="0" algn="l">
              <a:lnSpc>
                <a:spcPct val="75000"/>
              </a:lnSpc>
              <a:spcBef>
                <a:spcPts val="0"/>
              </a:spcBef>
              <a:spcAft>
                <a:spcPts val="0"/>
              </a:spcAft>
              <a:buClr>
                <a:schemeClr val="dk1"/>
              </a:buClr>
              <a:buSzPts val="4400"/>
              <a:buFont typeface="Calibri"/>
              <a:buNone/>
            </a:pPr>
            <a:r>
              <a:rPr lang="en-US" sz="3200">
                <a:solidFill>
                  <a:srgbClr val="525252"/>
                </a:solidFill>
              </a:rPr>
              <a:t>Multifamily Market Rate &amp; Below Market Development Cost Side-By-Side</a:t>
            </a:r>
            <a:endParaRPr sz="3200">
              <a:solidFill>
                <a:srgbClr val="52525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1000"/>
                                        <p:tgtEl>
                                          <p:spTgt spid="4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3"/>
                                        </p:tgtEl>
                                        <p:attrNameLst>
                                          <p:attrName>style.visibility</p:attrName>
                                        </p:attrNameLst>
                                      </p:cBhvr>
                                      <p:to>
                                        <p:strVal val="visible"/>
                                      </p:to>
                                    </p:set>
                                    <p:animEffect filter="fade" transition="in">
                                      <p:cBhvr>
                                        <p:cTn dur="1000"/>
                                        <p:tgtEl>
                                          <p:spTgt spid="4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1000"/>
                                        <p:tgtEl>
                                          <p:spTgt spid="4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1000"/>
                                        <p:tgtEl>
                                          <p:spTgt spid="4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1000"/>
                                        <p:tgtEl>
                                          <p:spTgt spid="4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g10ce6d94885_0_0"/>
          <p:cNvSpPr txBox="1"/>
          <p:nvPr/>
        </p:nvSpPr>
        <p:spPr>
          <a:xfrm>
            <a:off x="341273" y="357526"/>
            <a:ext cx="6482400" cy="6168900"/>
          </a:xfrm>
          <a:prstGeom prst="rect">
            <a:avLst/>
          </a:prstGeom>
          <a:noFill/>
          <a:ln>
            <a:noFill/>
          </a:ln>
        </p:spPr>
        <p:txBody>
          <a:bodyPr anchorCtr="0" anchor="t" bIns="115525" lIns="115525" spcFirstLastPara="1" rIns="115525" wrap="square" tIns="115525">
            <a:noAutofit/>
          </a:bodyPr>
          <a:lstStyle/>
          <a:p>
            <a:pPr indent="0" lvl="0" marL="0" marR="0" rtl="0" algn="l">
              <a:lnSpc>
                <a:spcPct val="100000"/>
              </a:lnSpc>
              <a:spcBef>
                <a:spcPts val="0"/>
              </a:spcBef>
              <a:spcAft>
                <a:spcPts val="0"/>
              </a:spcAft>
              <a:buNone/>
            </a:pPr>
            <a:r>
              <a:rPr b="0" i="0" lang="en-US" sz="2400" u="none" cap="none" strike="noStrike">
                <a:solidFill>
                  <a:srgbClr val="002060"/>
                </a:solidFill>
                <a:latin typeface="Helvetica Neue"/>
                <a:ea typeface="Helvetica Neue"/>
                <a:cs typeface="Helvetica Neue"/>
                <a:sym typeface="Helvetica Neue"/>
              </a:rPr>
              <a:t>Jennifer Lopez</a:t>
            </a:r>
            <a:br>
              <a:rPr b="0" i="0" lang="en-US" sz="2400" u="none" cap="none" strike="noStrike">
                <a:solidFill>
                  <a:srgbClr val="97694B"/>
                </a:solidFill>
                <a:latin typeface="Helvetica Neue"/>
                <a:ea typeface="Helvetica Neue"/>
                <a:cs typeface="Helvetica Neue"/>
                <a:sym typeface="Helvetica Neue"/>
              </a:rPr>
            </a:br>
            <a:r>
              <a:rPr b="0" i="0" lang="en-US" sz="1440" u="none" cap="none" strike="noStrike">
                <a:solidFill>
                  <a:schemeClr val="dk1"/>
                </a:solidFill>
                <a:latin typeface="Helvetica Neue"/>
                <a:ea typeface="Helvetica Neue"/>
                <a:cs typeface="Helvetica Neue"/>
                <a:sym typeface="Helvetica Neue"/>
              </a:rPr>
              <a:t>Founder, Project Moxie</a:t>
            </a:r>
            <a:endParaRPr b="0" i="0" sz="1440" u="none" cap="none" strike="noStrike">
              <a:solidFill>
                <a:schemeClr val="dk1"/>
              </a:solidFill>
              <a:latin typeface="Helvetica Neue"/>
              <a:ea typeface="Helvetica Neue"/>
              <a:cs typeface="Helvetica Neue"/>
              <a:sym typeface="Helvetica Neue"/>
            </a:endParaRPr>
          </a:p>
          <a:p>
            <a:pPr indent="0" lvl="0" marL="0" marR="0" rtl="0" algn="just">
              <a:lnSpc>
                <a:spcPct val="115000"/>
              </a:lnSpc>
              <a:spcBef>
                <a:spcPts val="0"/>
              </a:spcBef>
              <a:spcAft>
                <a:spcPts val="0"/>
              </a:spcAft>
              <a:buNone/>
            </a:pPr>
            <a:r>
              <a:t/>
            </a:r>
            <a:endParaRPr b="0" i="0" sz="1440" u="none" cap="none" strike="noStrike">
              <a:solidFill>
                <a:schemeClr val="dk1"/>
              </a:solidFill>
              <a:latin typeface="Helvetica Neue"/>
              <a:ea typeface="Helvetica Neue"/>
              <a:cs typeface="Helvetica Neue"/>
              <a:sym typeface="Helvetica Neue"/>
            </a:endParaRPr>
          </a:p>
          <a:p>
            <a:pPr indent="-205740" lvl="0" marL="205740" marR="0" rtl="0" algn="l">
              <a:lnSpc>
                <a:spcPct val="115000"/>
              </a:lnSpc>
              <a:spcBef>
                <a:spcPts val="0"/>
              </a:spcBef>
              <a:spcAft>
                <a:spcPts val="0"/>
              </a:spcAft>
              <a:buClr>
                <a:srgbClr val="0070C0"/>
              </a:buClr>
              <a:buSzPts val="446"/>
              <a:buChar char="❖"/>
            </a:pPr>
            <a:r>
              <a:rPr i="0" lang="en-US" sz="1440" u="none" cap="none" strike="noStrike">
                <a:solidFill>
                  <a:srgbClr val="0070C0"/>
                </a:solidFill>
              </a:rPr>
              <a:t>Fort Lewis College Class of 1995-Go Skyhawks!</a:t>
            </a:r>
            <a:endParaRPr/>
          </a:p>
          <a:p>
            <a:pPr indent="-205740" lvl="0" marL="205740" marR="0" rtl="0" algn="l">
              <a:lnSpc>
                <a:spcPct val="115000"/>
              </a:lnSpc>
              <a:spcBef>
                <a:spcPts val="0"/>
              </a:spcBef>
              <a:spcAft>
                <a:spcPts val="0"/>
              </a:spcAft>
              <a:buClr>
                <a:srgbClr val="002060"/>
              </a:buClr>
              <a:buSzPts val="446"/>
              <a:buChar char="❖"/>
            </a:pPr>
            <a:r>
              <a:rPr i="0" lang="en-US" sz="1440" u="none" cap="none" strike="noStrike">
                <a:solidFill>
                  <a:srgbClr val="002060"/>
                </a:solidFill>
              </a:rPr>
              <a:t>22 years of experience in affordable housing.</a:t>
            </a:r>
            <a:endParaRPr i="0" sz="1679" u="none" cap="none" strike="noStrike">
              <a:solidFill>
                <a:srgbClr val="002060"/>
              </a:solidFill>
            </a:endParaRPr>
          </a:p>
          <a:p>
            <a:pPr indent="-205740" lvl="0" marL="205740" marR="0" rtl="0" algn="l">
              <a:lnSpc>
                <a:spcPct val="115000"/>
              </a:lnSpc>
              <a:spcBef>
                <a:spcPts val="0"/>
              </a:spcBef>
              <a:spcAft>
                <a:spcPts val="0"/>
              </a:spcAft>
              <a:buClr>
                <a:srgbClr val="002060"/>
              </a:buClr>
              <a:buSzPts val="446"/>
              <a:buChar char="❖"/>
            </a:pPr>
            <a:r>
              <a:rPr i="0" lang="en-US" sz="1440" u="none" cap="none" strike="noStrike">
                <a:solidFill>
                  <a:srgbClr val="002060"/>
                </a:solidFill>
              </a:rPr>
              <a:t>Held a senior position in the Hickenlooper administration in Colorado and led regional housing efforts in southwest Colorado for several years.</a:t>
            </a:r>
            <a:endParaRPr/>
          </a:p>
          <a:p>
            <a:pPr indent="-205740" lvl="0" marL="205740" marR="0" rtl="0" algn="l">
              <a:lnSpc>
                <a:spcPct val="115000"/>
              </a:lnSpc>
              <a:spcBef>
                <a:spcPts val="0"/>
              </a:spcBef>
              <a:spcAft>
                <a:spcPts val="0"/>
              </a:spcAft>
              <a:buClr>
                <a:srgbClr val="002060"/>
              </a:buClr>
              <a:buSzPts val="446"/>
              <a:buChar char="❖"/>
            </a:pPr>
            <a:r>
              <a:rPr i="0" lang="en-US" sz="1440" u="none" cap="none" strike="noStrike">
                <a:solidFill>
                  <a:srgbClr val="002060"/>
                </a:solidFill>
              </a:rPr>
              <a:t>Masterful resource developer……I love asking for dollars and helping you to design your program and tell your story.</a:t>
            </a:r>
            <a:endParaRPr i="0" sz="1440" u="none" cap="none" strike="noStrike">
              <a:solidFill>
                <a:srgbClr val="002060"/>
              </a:solidFill>
            </a:endParaRPr>
          </a:p>
          <a:p>
            <a:pPr indent="-268833" lvl="0" marL="205740" marR="0" rtl="0" algn="l">
              <a:lnSpc>
                <a:spcPct val="115000"/>
              </a:lnSpc>
              <a:spcBef>
                <a:spcPts val="0"/>
              </a:spcBef>
              <a:spcAft>
                <a:spcPts val="0"/>
              </a:spcAft>
              <a:buClr>
                <a:srgbClr val="002060"/>
              </a:buClr>
              <a:buSzPts val="1440"/>
              <a:buChar char="❖"/>
            </a:pPr>
            <a:r>
              <a:rPr lang="en-US" sz="1440">
                <a:solidFill>
                  <a:srgbClr val="002060"/>
                </a:solidFill>
              </a:rPr>
              <a:t>Worked at local and state government, private sector and nonprofit sector.</a:t>
            </a:r>
            <a:endParaRPr sz="1440">
              <a:solidFill>
                <a:srgbClr val="002060"/>
              </a:solidFill>
            </a:endParaRPr>
          </a:p>
          <a:p>
            <a:pPr indent="-205740" lvl="0" marL="205740" marR="0" rtl="0" algn="l">
              <a:lnSpc>
                <a:spcPct val="115000"/>
              </a:lnSpc>
              <a:spcBef>
                <a:spcPts val="0"/>
              </a:spcBef>
              <a:spcAft>
                <a:spcPts val="0"/>
              </a:spcAft>
              <a:buClr>
                <a:srgbClr val="002060"/>
              </a:buClr>
              <a:buSzPts val="446"/>
              <a:buChar char="❖"/>
            </a:pPr>
            <a:r>
              <a:rPr i="0" lang="en-US" sz="1440" u="none" cap="none" strike="noStrike">
                <a:solidFill>
                  <a:srgbClr val="002060"/>
                </a:solidFill>
              </a:rPr>
              <a:t>Current clients include: The Colorado Health Foundation, Anchorum St. Vincent, Mercy Housing, Fort Morgan Community United for Progress, New Mexico Coalition to End Homelessness, Pitkin County, Total Concept and MGL Partners.</a:t>
            </a:r>
            <a:endParaRPr i="0" sz="1440" u="none" cap="none" strike="noStrike">
              <a:solidFill>
                <a:srgbClr val="002060"/>
              </a:solidFill>
            </a:endParaRPr>
          </a:p>
          <a:p>
            <a:pPr indent="-268833" lvl="0" marL="205740" marR="0" rtl="0" algn="l">
              <a:lnSpc>
                <a:spcPct val="115000"/>
              </a:lnSpc>
              <a:spcBef>
                <a:spcPts val="0"/>
              </a:spcBef>
              <a:spcAft>
                <a:spcPts val="0"/>
              </a:spcAft>
              <a:buClr>
                <a:srgbClr val="002060"/>
              </a:buClr>
              <a:buSzPts val="1440"/>
              <a:buChar char="❖"/>
            </a:pPr>
            <a:r>
              <a:rPr lang="en-US" sz="1440">
                <a:solidFill>
                  <a:srgbClr val="002060"/>
                </a:solidFill>
              </a:rPr>
              <a:t>Encouraging, strategic and professional–walking with you to define and create housing for your community.</a:t>
            </a:r>
            <a:endParaRPr sz="1440">
              <a:solidFill>
                <a:srgbClr val="002060"/>
              </a:solidFill>
            </a:endParaRPr>
          </a:p>
          <a:p>
            <a:pPr indent="0" lvl="0" marL="0" marR="0" rtl="0" algn="l">
              <a:lnSpc>
                <a:spcPct val="115000"/>
              </a:lnSpc>
              <a:spcBef>
                <a:spcPts val="0"/>
              </a:spcBef>
              <a:spcAft>
                <a:spcPts val="0"/>
              </a:spcAft>
              <a:buNone/>
            </a:pPr>
            <a:r>
              <a:t/>
            </a:r>
            <a:endParaRPr sz="1440">
              <a:solidFill>
                <a:srgbClr val="002060"/>
              </a:solidFill>
            </a:endParaRPr>
          </a:p>
          <a:p>
            <a:pPr indent="0" lvl="0" marL="0" marR="0" rtl="0" algn="l">
              <a:lnSpc>
                <a:spcPct val="115000"/>
              </a:lnSpc>
              <a:spcBef>
                <a:spcPts val="0"/>
              </a:spcBef>
              <a:spcAft>
                <a:spcPts val="0"/>
              </a:spcAft>
              <a:buNone/>
            </a:pPr>
            <a:r>
              <a:t/>
            </a:r>
            <a:endParaRPr sz="1440">
              <a:solidFill>
                <a:srgbClr val="002060"/>
              </a:solidFill>
            </a:endParaRPr>
          </a:p>
          <a:p>
            <a:pPr indent="0" lvl="0" marL="0" marR="0" rtl="0" algn="l">
              <a:lnSpc>
                <a:spcPct val="115000"/>
              </a:lnSpc>
              <a:spcBef>
                <a:spcPts val="0"/>
              </a:spcBef>
              <a:spcAft>
                <a:spcPts val="0"/>
              </a:spcAft>
              <a:buNone/>
            </a:pPr>
            <a:r>
              <a:t/>
            </a:r>
            <a:endParaRPr i="0" sz="1440" u="none" cap="none" strike="noStrike">
              <a:solidFill>
                <a:srgbClr val="002060"/>
              </a:solidFill>
            </a:endParaRPr>
          </a:p>
          <a:p>
            <a:pPr indent="0" lvl="0" marL="0" marR="0" rtl="0" algn="l">
              <a:lnSpc>
                <a:spcPct val="115000"/>
              </a:lnSpc>
              <a:spcBef>
                <a:spcPts val="0"/>
              </a:spcBef>
              <a:spcAft>
                <a:spcPts val="0"/>
              </a:spcAft>
              <a:buNone/>
            </a:pPr>
            <a:r>
              <a:rPr i="1" lang="en-US" sz="1440" u="none" cap="none" strike="noStrike">
                <a:solidFill>
                  <a:srgbClr val="002060"/>
                </a:solidFill>
              </a:rPr>
              <a:t>I love this work. If we aren’t enjoying the process, we will never get there. We must make space to play, to laugh and let off steam. </a:t>
            </a:r>
            <a:endParaRPr i="1" sz="1679" u="none" cap="none" strike="noStrike">
              <a:solidFill>
                <a:srgbClr val="002060"/>
              </a:solidFill>
            </a:endParaRPr>
          </a:p>
          <a:p>
            <a:pPr indent="0" lvl="0" marL="0" marR="0" rtl="0" algn="ctr">
              <a:lnSpc>
                <a:spcPct val="115000"/>
              </a:lnSpc>
              <a:spcBef>
                <a:spcPts val="0"/>
              </a:spcBef>
              <a:spcAft>
                <a:spcPts val="0"/>
              </a:spcAft>
              <a:buNone/>
            </a:pPr>
            <a:r>
              <a:rPr i="0" lang="en-US" sz="1440" u="none" cap="none" strike="noStrike">
                <a:solidFill>
                  <a:srgbClr val="002060"/>
                </a:solidFill>
              </a:rPr>
              <a:t>Karaoke anyone?</a:t>
            </a:r>
            <a:endParaRPr i="0" sz="1679" u="none" cap="none" strike="noStrike">
              <a:solidFill>
                <a:srgbClr val="002060"/>
              </a:solidFill>
            </a:endParaRPr>
          </a:p>
          <a:p>
            <a:pPr indent="0" lvl="0" marL="0" marR="0" rtl="0" algn="l">
              <a:lnSpc>
                <a:spcPct val="115000"/>
              </a:lnSpc>
              <a:spcBef>
                <a:spcPts val="0"/>
              </a:spcBef>
              <a:spcAft>
                <a:spcPts val="0"/>
              </a:spcAft>
              <a:buNone/>
            </a:pPr>
            <a:r>
              <a:t/>
            </a:r>
            <a:endParaRPr b="0" i="0" sz="1440" u="none" cap="none" strike="noStrike">
              <a:solidFill>
                <a:srgbClr val="7B919E"/>
              </a:solidFill>
              <a:latin typeface="Helvetica Neue"/>
              <a:ea typeface="Helvetica Neue"/>
              <a:cs typeface="Helvetica Neue"/>
              <a:sym typeface="Helvetica Neue"/>
            </a:endParaRPr>
          </a:p>
          <a:p>
            <a:pPr indent="0" lvl="0" marL="0" marR="0" rtl="0" algn="just">
              <a:lnSpc>
                <a:spcPct val="115000"/>
              </a:lnSpc>
              <a:spcBef>
                <a:spcPts val="0"/>
              </a:spcBef>
              <a:spcAft>
                <a:spcPts val="0"/>
              </a:spcAft>
              <a:buNone/>
            </a:pPr>
            <a:r>
              <a:t/>
            </a:r>
            <a:endParaRPr b="0" i="0" sz="1440" u="none" cap="none" strike="noStrike">
              <a:solidFill>
                <a:srgbClr val="7B919E"/>
              </a:solidFill>
              <a:latin typeface="Helvetica Neue"/>
              <a:ea typeface="Helvetica Neue"/>
              <a:cs typeface="Helvetica Neue"/>
              <a:sym typeface="Helvetica Neue"/>
            </a:endParaRPr>
          </a:p>
          <a:p>
            <a:pPr indent="0" lvl="0" marL="548640" marR="0" rtl="0" algn="just">
              <a:lnSpc>
                <a:spcPct val="100000"/>
              </a:lnSpc>
              <a:spcBef>
                <a:spcPts val="0"/>
              </a:spcBef>
              <a:spcAft>
                <a:spcPts val="0"/>
              </a:spcAft>
              <a:buNone/>
            </a:pPr>
            <a:r>
              <a:t/>
            </a:r>
            <a:endParaRPr b="0" i="0" sz="1440" u="none" cap="none" strike="noStrike">
              <a:solidFill>
                <a:srgbClr val="7B919E"/>
              </a:solidFill>
              <a:latin typeface="Helvetica Neue"/>
              <a:ea typeface="Helvetica Neue"/>
              <a:cs typeface="Helvetica Neue"/>
              <a:sym typeface="Helvetica Neue"/>
            </a:endParaRPr>
          </a:p>
        </p:txBody>
      </p:sp>
      <p:pic>
        <p:nvPicPr>
          <p:cNvPr id="150" name="Google Shape;150;g10ce6d94885_0_0"/>
          <p:cNvPicPr preferRelativeResize="0"/>
          <p:nvPr/>
        </p:nvPicPr>
        <p:blipFill rotWithShape="1">
          <a:blip r:embed="rId3">
            <a:alphaModFix/>
          </a:blip>
          <a:srcRect b="0" l="0" r="0" t="0"/>
          <a:stretch/>
        </p:blipFill>
        <p:spPr>
          <a:xfrm>
            <a:off x="7010863" y="0"/>
            <a:ext cx="4571537"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g10a843d4835_7_547"/>
          <p:cNvSpPr txBox="1"/>
          <p:nvPr>
            <p:ph type="title"/>
          </p:nvPr>
        </p:nvSpPr>
        <p:spPr>
          <a:xfrm>
            <a:off x="473850" y="20517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sz="3600">
                <a:solidFill>
                  <a:srgbClr val="525252"/>
                </a:solidFill>
              </a:rPr>
              <a:t>Strategy Development</a:t>
            </a:r>
            <a:endParaRPr b="1">
              <a:solidFill>
                <a:srgbClr val="525252"/>
              </a:solidFill>
            </a:endParaRPr>
          </a:p>
        </p:txBody>
      </p:sp>
      <p:sp>
        <p:nvSpPr>
          <p:cNvPr id="421" name="Google Shape;421;g10a843d4835_7_547"/>
          <p:cNvSpPr txBox="1"/>
          <p:nvPr>
            <p:ph idx="1" type="body"/>
          </p:nvPr>
        </p:nvSpPr>
        <p:spPr>
          <a:xfrm>
            <a:off x="473850" y="1214125"/>
            <a:ext cx="8799600" cy="11457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1000"/>
              </a:spcBef>
              <a:spcAft>
                <a:spcPts val="0"/>
              </a:spcAft>
              <a:buSzPts val="1800"/>
              <a:buNone/>
            </a:pPr>
            <a:r>
              <a:t/>
            </a:r>
            <a:endParaRPr b="1" sz="1800">
              <a:solidFill>
                <a:srgbClr val="525252"/>
              </a:solidFill>
            </a:endParaRPr>
          </a:p>
          <a:p>
            <a:pPr indent="0" lvl="0" marL="0" rtl="0" algn="l">
              <a:lnSpc>
                <a:spcPct val="100000"/>
              </a:lnSpc>
              <a:spcBef>
                <a:spcPts val="0"/>
              </a:spcBef>
              <a:spcAft>
                <a:spcPts val="0"/>
              </a:spcAft>
              <a:buSzPts val="1800"/>
              <a:buNone/>
            </a:pPr>
            <a:r>
              <a:rPr b="1" lang="en-US" sz="2200">
                <a:solidFill>
                  <a:srgbClr val="525252"/>
                </a:solidFill>
              </a:rPr>
              <a:t>Housing strategy emerges where a community’s vision, resources, and capacity meets political will, creativity and partnership. </a:t>
            </a:r>
            <a:endParaRPr b="1" sz="2200">
              <a:solidFill>
                <a:srgbClr val="525252"/>
              </a:solidFill>
            </a:endParaRPr>
          </a:p>
        </p:txBody>
      </p:sp>
      <p:pic>
        <p:nvPicPr>
          <p:cNvPr id="422" name="Google Shape;422;g10a843d4835_7_547"/>
          <p:cNvPicPr preferRelativeResize="0"/>
          <p:nvPr/>
        </p:nvPicPr>
        <p:blipFill rotWithShape="1">
          <a:blip r:embed="rId3">
            <a:alphaModFix/>
          </a:blip>
          <a:srcRect b="0" l="0" r="0" t="0"/>
          <a:stretch/>
        </p:blipFill>
        <p:spPr>
          <a:xfrm>
            <a:off x="9984750" y="4131400"/>
            <a:ext cx="2207250" cy="2726603"/>
          </a:xfrm>
          <a:prstGeom prst="rect">
            <a:avLst/>
          </a:prstGeom>
          <a:noFill/>
          <a:ln>
            <a:noFill/>
          </a:ln>
        </p:spPr>
      </p:pic>
      <p:pic>
        <p:nvPicPr>
          <p:cNvPr id="423" name="Google Shape;423;g10a843d4835_7_547"/>
          <p:cNvPicPr preferRelativeResize="0"/>
          <p:nvPr/>
        </p:nvPicPr>
        <p:blipFill rotWithShape="1">
          <a:blip r:embed="rId4">
            <a:alphaModFix/>
          </a:blip>
          <a:srcRect b="0" l="41034" r="0" t="0"/>
          <a:stretch/>
        </p:blipFill>
        <p:spPr>
          <a:xfrm>
            <a:off x="9984745" y="0"/>
            <a:ext cx="2207250" cy="1857375"/>
          </a:xfrm>
          <a:prstGeom prst="rect">
            <a:avLst/>
          </a:prstGeom>
          <a:noFill/>
          <a:ln>
            <a:noFill/>
          </a:ln>
        </p:spPr>
      </p:pic>
      <p:pic>
        <p:nvPicPr>
          <p:cNvPr id="424" name="Google Shape;424;g10a843d4835_7_547"/>
          <p:cNvPicPr preferRelativeResize="0"/>
          <p:nvPr/>
        </p:nvPicPr>
        <p:blipFill rotWithShape="1">
          <a:blip r:embed="rId5">
            <a:alphaModFix/>
          </a:blip>
          <a:srcRect b="0" l="31800" r="6569" t="0"/>
          <a:stretch/>
        </p:blipFill>
        <p:spPr>
          <a:xfrm>
            <a:off x="9984750" y="1795875"/>
            <a:ext cx="2207250" cy="2387700"/>
          </a:xfrm>
          <a:prstGeom prst="rect">
            <a:avLst/>
          </a:prstGeom>
          <a:noFill/>
          <a:ln>
            <a:noFill/>
          </a:ln>
        </p:spPr>
      </p:pic>
      <p:sp>
        <p:nvSpPr>
          <p:cNvPr id="425" name="Google Shape;425;g10a843d4835_7_547"/>
          <p:cNvSpPr/>
          <p:nvPr/>
        </p:nvSpPr>
        <p:spPr>
          <a:xfrm>
            <a:off x="1640158" y="2511656"/>
            <a:ext cx="4023300" cy="3890100"/>
          </a:xfrm>
          <a:prstGeom prst="ellipse">
            <a:avLst/>
          </a:prstGeom>
          <a:noFill/>
          <a:ln cap="flat" cmpd="sng" w="19050">
            <a:solidFill>
              <a:srgbClr val="D5793A"/>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267"/>
              <a:buFont typeface="Arial"/>
              <a:buNone/>
            </a:pPr>
            <a:r>
              <a:t/>
            </a:r>
            <a:endParaRPr b="0" i="0" sz="2267" u="none" cap="none" strike="noStrike">
              <a:solidFill>
                <a:srgbClr val="000000"/>
              </a:solidFill>
              <a:latin typeface="Arial"/>
              <a:ea typeface="Arial"/>
              <a:cs typeface="Arial"/>
              <a:sym typeface="Arial"/>
            </a:endParaRPr>
          </a:p>
        </p:txBody>
      </p:sp>
      <p:sp>
        <p:nvSpPr>
          <p:cNvPr id="426" name="Google Shape;426;g10a843d4835_7_547"/>
          <p:cNvSpPr/>
          <p:nvPr/>
        </p:nvSpPr>
        <p:spPr>
          <a:xfrm>
            <a:off x="4243587" y="2592375"/>
            <a:ext cx="4023300" cy="3890100"/>
          </a:xfrm>
          <a:prstGeom prst="ellipse">
            <a:avLst/>
          </a:prstGeom>
          <a:noFill/>
          <a:ln cap="flat" cmpd="sng" w="19050">
            <a:solidFill>
              <a:srgbClr val="D5793A"/>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267"/>
              <a:buFont typeface="Arial"/>
              <a:buNone/>
            </a:pPr>
            <a:r>
              <a:t/>
            </a:r>
            <a:endParaRPr b="0" i="0" sz="2267" u="none" cap="none" strike="noStrike">
              <a:solidFill>
                <a:srgbClr val="000000"/>
              </a:solidFill>
              <a:latin typeface="Arial"/>
              <a:ea typeface="Arial"/>
              <a:cs typeface="Arial"/>
              <a:sym typeface="Arial"/>
            </a:endParaRPr>
          </a:p>
        </p:txBody>
      </p:sp>
      <p:sp>
        <p:nvSpPr>
          <p:cNvPr id="427" name="Google Shape;427;g10a843d4835_7_547"/>
          <p:cNvSpPr txBox="1"/>
          <p:nvPr/>
        </p:nvSpPr>
        <p:spPr>
          <a:xfrm>
            <a:off x="1879599" y="3952575"/>
            <a:ext cx="1945500" cy="11697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404040"/>
                </a:solidFill>
                <a:latin typeface="Arial"/>
                <a:ea typeface="Arial"/>
                <a:cs typeface="Arial"/>
                <a:sym typeface="Arial"/>
              </a:rPr>
              <a:t>Vision, resources, capacity</a:t>
            </a:r>
            <a:endParaRPr b="0" i="0" sz="2000" u="none" cap="none" strike="noStrike">
              <a:solidFill>
                <a:srgbClr val="404040"/>
              </a:solidFill>
              <a:latin typeface="Arial"/>
              <a:ea typeface="Arial"/>
              <a:cs typeface="Arial"/>
              <a:sym typeface="Arial"/>
            </a:endParaRPr>
          </a:p>
        </p:txBody>
      </p:sp>
      <p:sp>
        <p:nvSpPr>
          <p:cNvPr id="428" name="Google Shape;428;g10a843d4835_7_547"/>
          <p:cNvSpPr txBox="1"/>
          <p:nvPr/>
        </p:nvSpPr>
        <p:spPr>
          <a:xfrm>
            <a:off x="5787457" y="3952564"/>
            <a:ext cx="2325900" cy="11697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525252"/>
                </a:solidFill>
                <a:latin typeface="Arial"/>
                <a:ea typeface="Arial"/>
                <a:cs typeface="Arial"/>
                <a:sym typeface="Arial"/>
              </a:rPr>
              <a:t>Political will, creativity, partnership</a:t>
            </a:r>
            <a:endParaRPr b="0" i="0" sz="2000" u="none" cap="none" strike="noStrike">
              <a:solidFill>
                <a:srgbClr val="525252"/>
              </a:solidFill>
              <a:latin typeface="Arial"/>
              <a:ea typeface="Arial"/>
              <a:cs typeface="Arial"/>
              <a:sym typeface="Arial"/>
            </a:endParaRPr>
          </a:p>
        </p:txBody>
      </p:sp>
      <p:sp>
        <p:nvSpPr>
          <p:cNvPr id="429" name="Google Shape;429;g10a843d4835_7_547"/>
          <p:cNvSpPr txBox="1"/>
          <p:nvPr/>
        </p:nvSpPr>
        <p:spPr>
          <a:xfrm>
            <a:off x="4131453" y="4260372"/>
            <a:ext cx="1656000" cy="5541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2000"/>
              <a:buFont typeface="Arial"/>
              <a:buNone/>
            </a:pPr>
            <a:r>
              <a:rPr b="1" i="1" lang="en-US" sz="2000" u="none" cap="none" strike="noStrike">
                <a:solidFill>
                  <a:srgbClr val="525252"/>
                </a:solidFill>
                <a:latin typeface="Arial"/>
                <a:ea typeface="Arial"/>
                <a:cs typeface="Arial"/>
                <a:sym typeface="Arial"/>
              </a:rPr>
              <a:t>Strategy</a:t>
            </a:r>
            <a:endParaRPr b="1" i="1" sz="2000" u="none" cap="none" strike="noStrike">
              <a:solidFill>
                <a:srgbClr val="525252"/>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graphicFrame>
        <p:nvGraphicFramePr>
          <p:cNvPr id="434" name="Google Shape;434;g108c6e985fb_1_45"/>
          <p:cNvGraphicFramePr/>
          <p:nvPr/>
        </p:nvGraphicFramePr>
        <p:xfrm>
          <a:off x="431800" y="3051492"/>
          <a:ext cx="3000000" cy="3000000"/>
        </p:xfrm>
        <a:graphic>
          <a:graphicData uri="http://schemas.openxmlformats.org/drawingml/2006/table">
            <a:tbl>
              <a:tblPr bandRow="1" firstRow="1">
                <a:noFill/>
                <a:tableStyleId>{4DBB2A04-098F-47F9-A8DC-F33079504F41}</a:tableStyleId>
              </a:tblPr>
              <a:tblGrid>
                <a:gridCol w="2377425"/>
                <a:gridCol w="3545825"/>
                <a:gridCol w="2702575"/>
                <a:gridCol w="2702575"/>
              </a:tblGrid>
              <a:tr h="494475">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chemeClr val="accent1"/>
                          </a:solidFill>
                          <a:latin typeface="Hind Siliguri"/>
                          <a:ea typeface="Hind Siliguri"/>
                          <a:cs typeface="Hind Siliguri"/>
                          <a:sym typeface="Hind Siliguri"/>
                        </a:rPr>
                        <a:t>Incentives</a:t>
                      </a:r>
                      <a:endParaRPr sz="1900" u="none" cap="none" strike="noStrike"/>
                    </a:p>
                  </a:txBody>
                  <a:tcPr marT="60975" marB="60975" marR="60975" marL="60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chemeClr val="accent1"/>
                          </a:solidFill>
                          <a:latin typeface="Hind Siliguri"/>
                          <a:ea typeface="Hind Siliguri"/>
                          <a:cs typeface="Hind Siliguri"/>
                          <a:sym typeface="Hind Siliguri"/>
                        </a:rPr>
                        <a:t>Partnerships/ Public Initiatives</a:t>
                      </a:r>
                      <a:endParaRPr sz="1900" u="none" cap="none" strike="noStrike"/>
                    </a:p>
                  </a:txBody>
                  <a:tcPr marT="60975" marB="60975" marR="60975" marL="60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chemeClr val="accent1"/>
                          </a:solidFill>
                          <a:latin typeface="Hind Siliguri"/>
                          <a:ea typeface="Hind Siliguri"/>
                          <a:cs typeface="Hind Siliguri"/>
                          <a:sym typeface="Hind Siliguri"/>
                        </a:rPr>
                        <a:t>Development Regulations</a:t>
                      </a:r>
                      <a:endParaRPr sz="1900" u="none" cap="none" strike="noStrike"/>
                    </a:p>
                  </a:txBody>
                  <a:tcPr marT="60975" marB="60975" marR="60975" marL="60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chemeClr val="accent1"/>
                          </a:solidFill>
                          <a:latin typeface="Hind Siliguri"/>
                          <a:ea typeface="Hind Siliguri"/>
                          <a:cs typeface="Hind Siliguri"/>
                          <a:sym typeface="Hind Siliguri"/>
                        </a:rPr>
                        <a:t>Funding</a:t>
                      </a:r>
                      <a:endParaRPr sz="1900" u="none" cap="none" strike="noStrike"/>
                    </a:p>
                  </a:txBody>
                  <a:tcPr marT="60975" marB="60975" marR="60975" marL="60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9447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Hind Siliguri"/>
                          <a:ea typeface="Hind Siliguri"/>
                          <a:cs typeface="Hind Siliguri"/>
                          <a:sym typeface="Hind Siliguri"/>
                        </a:rPr>
                        <a:t>Density bonuses</a:t>
                      </a:r>
                      <a:endParaRPr sz="1900" u="none" cap="none" strike="noStrike"/>
                    </a:p>
                  </a:txBody>
                  <a:tcPr marT="60975" marB="60975" marR="60975" marL="60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Hind Siliguri"/>
                          <a:ea typeface="Hind Siliguri"/>
                          <a:cs typeface="Hind Siliguri"/>
                          <a:sym typeface="Hind Siliguri"/>
                        </a:rPr>
                        <a:t>Providing County or Town land</a:t>
                      </a:r>
                      <a:endParaRPr sz="1900" u="none" cap="none" strike="noStrike"/>
                    </a:p>
                  </a:txBody>
                  <a:tcPr marT="60975" marB="60975" marR="60975" marL="60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Hind Siliguri"/>
                          <a:ea typeface="Hind Siliguri"/>
                          <a:cs typeface="Hind Siliguri"/>
                          <a:sym typeface="Hind Siliguri"/>
                        </a:rPr>
                        <a:t>Inclusionary Housing</a:t>
                      </a:r>
                      <a:endParaRPr sz="1900" u="none" cap="none" strike="noStrike"/>
                    </a:p>
                  </a:txBody>
                  <a:tcPr marT="60975" marB="60975" marR="60975" marL="60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Hind Siliguri"/>
                          <a:ea typeface="Hind Siliguri"/>
                          <a:cs typeface="Hind Siliguri"/>
                          <a:sym typeface="Hind Siliguri"/>
                        </a:rPr>
                        <a:t>Grants: Federal, State, Foundation</a:t>
                      </a:r>
                      <a:endParaRPr sz="1900" u="none" cap="none" strike="noStrike"/>
                    </a:p>
                  </a:txBody>
                  <a:tcPr marT="60975" marB="60975" marR="60975" marL="60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9447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Hind Siliguri"/>
                          <a:ea typeface="Hind Siliguri"/>
                          <a:cs typeface="Hind Siliguri"/>
                          <a:sym typeface="Hind Siliguri"/>
                        </a:rPr>
                        <a:t>Fee waivers</a:t>
                      </a:r>
                      <a:endParaRPr sz="1900" u="none" cap="none" strike="noStrike"/>
                    </a:p>
                  </a:txBody>
                  <a:tcPr marT="60975" marB="60975" marR="60975" marL="60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Hind Siliguri"/>
                          <a:ea typeface="Hind Siliguri"/>
                          <a:cs typeface="Hind Siliguri"/>
                          <a:sym typeface="Hind Siliguri"/>
                        </a:rPr>
                        <a:t>Town or County builds housing</a:t>
                      </a:r>
                      <a:endParaRPr sz="1900" u="none" cap="none" strike="noStrike"/>
                    </a:p>
                  </a:txBody>
                  <a:tcPr marT="60975" marB="60975" marR="60975" marL="60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Hind Siliguri"/>
                          <a:ea typeface="Hind Siliguri"/>
                          <a:cs typeface="Hind Siliguri"/>
                          <a:sym typeface="Hind Siliguri"/>
                        </a:rPr>
                        <a:t>Residential linkage</a:t>
                      </a:r>
                      <a:endParaRPr sz="1900" u="none" cap="none" strike="noStrike"/>
                    </a:p>
                  </a:txBody>
                  <a:tcPr marT="60975" marB="60975" marR="60975" marL="60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Hind Siliguri"/>
                          <a:ea typeface="Hind Siliguri"/>
                          <a:cs typeface="Hind Siliguri"/>
                          <a:sym typeface="Hind Siliguri"/>
                        </a:rPr>
                        <a:t>Proceeds from regulations</a:t>
                      </a:r>
                      <a:endParaRPr sz="1900" u="none" cap="none" strike="noStrike"/>
                    </a:p>
                  </a:txBody>
                  <a:tcPr marT="60975" marB="60975" marR="60975" marL="60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778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Hind Siliguri"/>
                          <a:ea typeface="Hind Siliguri"/>
                          <a:cs typeface="Hind Siliguri"/>
                          <a:sym typeface="Hind Siliguri"/>
                        </a:rPr>
                        <a:t>Reduced parking</a:t>
                      </a:r>
                      <a:endParaRPr sz="1900" u="none" cap="none" strike="noStrike"/>
                    </a:p>
                  </a:txBody>
                  <a:tcPr marT="60975" marB="60975" marR="60975" marL="60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Hind Siliguri"/>
                          <a:ea typeface="Hind Siliguri"/>
                          <a:cs typeface="Hind Siliguri"/>
                          <a:sym typeface="Hind Siliguri"/>
                        </a:rPr>
                        <a:t>Public provide financing</a:t>
                      </a:r>
                      <a:endParaRPr sz="1900" u="none" cap="none" strike="noStrike"/>
                    </a:p>
                  </a:txBody>
                  <a:tcPr marT="60975" marB="60975" marR="60975" marL="60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Hind Siliguri"/>
                          <a:ea typeface="Hind Siliguri"/>
                          <a:cs typeface="Hind Siliguri"/>
                          <a:sym typeface="Hind Siliguri"/>
                        </a:rPr>
                        <a:t>Commercial linkage</a:t>
                      </a:r>
                      <a:endParaRPr sz="1900" u="none" cap="none" strike="noStrike"/>
                    </a:p>
                  </a:txBody>
                  <a:tcPr marT="60975" marB="60975" marR="60975" marL="60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Hind Siliguri"/>
                          <a:ea typeface="Hind Siliguri"/>
                          <a:cs typeface="Hind Siliguri"/>
                          <a:sym typeface="Hind Siliguri"/>
                        </a:rPr>
                        <a:t>Low Income Housing Tax Credits</a:t>
                      </a:r>
                      <a:endParaRPr sz="1900" u="none" cap="none" strike="noStrike"/>
                    </a:p>
                  </a:txBody>
                  <a:tcPr marT="60975" marB="60975" marR="60975" marL="60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9447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Hind Siliguri"/>
                          <a:ea typeface="Hind Siliguri"/>
                          <a:cs typeface="Hind Siliguri"/>
                          <a:sym typeface="Hind Siliguri"/>
                        </a:rPr>
                        <a:t>Fast track processing</a:t>
                      </a:r>
                      <a:endParaRPr sz="1900" u="none" cap="none" strike="noStrike"/>
                    </a:p>
                  </a:txBody>
                  <a:tcPr marT="60975" marB="60975" marR="60975" marL="60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Hind Siliguri"/>
                          <a:ea typeface="Hind Siliguri"/>
                          <a:cs typeface="Hind Siliguri"/>
                          <a:sym typeface="Hind Siliguri"/>
                        </a:rPr>
                        <a:t>Property tax exemption</a:t>
                      </a:r>
                      <a:endParaRPr sz="1900" u="none" cap="none" strike="noStrike"/>
                    </a:p>
                  </a:txBody>
                  <a:tcPr marT="60975" marB="60975" marR="60975" marL="60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Hind Siliguri"/>
                          <a:ea typeface="Hind Siliguri"/>
                          <a:cs typeface="Hind Siliguri"/>
                          <a:sym typeface="Hind Siliguri"/>
                        </a:rPr>
                        <a:t>Annexation policy</a:t>
                      </a:r>
                      <a:endParaRPr sz="1900" u="none" cap="none" strike="noStrike"/>
                    </a:p>
                  </a:txBody>
                  <a:tcPr marT="60975" marB="60975" marR="60975" marL="60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Hind Siliguri"/>
                          <a:ea typeface="Hind Siliguri"/>
                          <a:cs typeface="Hind Siliguri"/>
                          <a:sym typeface="Hind Siliguri"/>
                        </a:rPr>
                        <a:t>General fund revenues</a:t>
                      </a:r>
                      <a:endParaRPr sz="1900" u="none" cap="none" strike="noStrike"/>
                    </a:p>
                  </a:txBody>
                  <a:tcPr marT="60975" marB="60975" marR="60975" marL="60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9447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Hind Siliguri"/>
                          <a:ea typeface="Hind Siliguri"/>
                          <a:cs typeface="Hind Siliguri"/>
                          <a:sym typeface="Hind Siliguri"/>
                        </a:rPr>
                        <a:t>Reduce min lot/ house size</a:t>
                      </a:r>
                      <a:endParaRPr sz="1900" u="none" cap="none" strike="noStrike"/>
                    </a:p>
                  </a:txBody>
                  <a:tcPr marT="60975" marB="60975" marR="60975" marL="60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Hind Siliguri"/>
                          <a:ea typeface="Hind Siliguri"/>
                          <a:cs typeface="Hind Siliguri"/>
                          <a:sym typeface="Hind Siliguri"/>
                        </a:rPr>
                        <a:t>Habitat for Humanity/ Self help</a:t>
                      </a:r>
                      <a:endParaRPr sz="1900" u="none" cap="none" strike="noStrike"/>
                    </a:p>
                  </a:txBody>
                  <a:tcPr marT="60975" marB="60975" marR="60975" marL="60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Hind Siliguri"/>
                        <a:ea typeface="Hind Siliguri"/>
                        <a:cs typeface="Hind Siliguri"/>
                        <a:sym typeface="Hind Siliguri"/>
                      </a:endParaRPr>
                    </a:p>
                  </a:txBody>
                  <a:tcPr marT="60975" marB="60975" marR="60975" marL="60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Hind Siliguri"/>
                          <a:ea typeface="Hind Siliguri"/>
                          <a:cs typeface="Hind Siliguri"/>
                          <a:sym typeface="Hind Siliguri"/>
                        </a:rPr>
                        <a:t>Favorable loans</a:t>
                      </a:r>
                      <a:endParaRPr sz="1900" u="none" cap="none" strike="noStrike"/>
                    </a:p>
                  </a:txBody>
                  <a:tcPr marT="60975" marB="60975" marR="60975" marL="60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9447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Hind Siliguri"/>
                          <a:ea typeface="Hind Siliguri"/>
                          <a:cs typeface="Hind Siliguri"/>
                          <a:sym typeface="Hind Siliguri"/>
                        </a:rPr>
                        <a:t>Allow affordable housing all/most zones</a:t>
                      </a:r>
                      <a:endParaRPr sz="1900" u="none" cap="none" strike="noStrike"/>
                    </a:p>
                  </a:txBody>
                  <a:tcPr marT="60975" marB="60975" marR="60975" marL="60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Hind Siliguri"/>
                        <a:ea typeface="Hind Siliguri"/>
                        <a:cs typeface="Hind Siliguri"/>
                        <a:sym typeface="Hind Siliguri"/>
                      </a:endParaRPr>
                    </a:p>
                  </a:txBody>
                  <a:tcPr marT="60975" marB="60975" marR="60975" marL="60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Hind Siliguri"/>
                        <a:ea typeface="Hind Siliguri"/>
                        <a:cs typeface="Hind Siliguri"/>
                        <a:sym typeface="Hind Siliguri"/>
                      </a:endParaRPr>
                    </a:p>
                  </a:txBody>
                  <a:tcPr marT="60975" marB="60975" marR="60975" marL="60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Hind Siliguri"/>
                          <a:ea typeface="Hind Siliguri"/>
                          <a:cs typeface="Hind Siliguri"/>
                          <a:sym typeface="Hind Siliguri"/>
                        </a:rPr>
                        <a:t>Tax: Property, Sales/Use, Excise on STR, Marijuana, GO Bond</a:t>
                      </a:r>
                      <a:endParaRPr sz="1900" u="none" cap="none" strike="noStrike"/>
                    </a:p>
                  </a:txBody>
                  <a:tcPr marT="60975" marB="60975" marR="60975" marL="609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pic>
        <p:nvPicPr>
          <p:cNvPr id="435" name="Google Shape;435;g108c6e985fb_1_45"/>
          <p:cNvPicPr preferRelativeResize="0"/>
          <p:nvPr/>
        </p:nvPicPr>
        <p:blipFill rotWithShape="1">
          <a:blip r:embed="rId3">
            <a:alphaModFix/>
          </a:blip>
          <a:srcRect b="0" l="0" r="0" t="0"/>
          <a:stretch/>
        </p:blipFill>
        <p:spPr>
          <a:xfrm>
            <a:off x="973199" y="1608749"/>
            <a:ext cx="1210177" cy="1210177"/>
          </a:xfrm>
          <a:prstGeom prst="rect">
            <a:avLst/>
          </a:prstGeom>
          <a:noFill/>
          <a:ln>
            <a:noFill/>
          </a:ln>
        </p:spPr>
      </p:pic>
      <p:pic>
        <p:nvPicPr>
          <p:cNvPr id="436" name="Google Shape;436;g108c6e985fb_1_45"/>
          <p:cNvPicPr preferRelativeResize="0"/>
          <p:nvPr/>
        </p:nvPicPr>
        <p:blipFill rotWithShape="1">
          <a:blip r:embed="rId4">
            <a:alphaModFix/>
          </a:blip>
          <a:srcRect b="0" l="0" r="0" t="0"/>
          <a:stretch/>
        </p:blipFill>
        <p:spPr>
          <a:xfrm>
            <a:off x="3798177" y="1608302"/>
            <a:ext cx="1210175" cy="1211075"/>
          </a:xfrm>
          <a:prstGeom prst="rect">
            <a:avLst/>
          </a:prstGeom>
          <a:noFill/>
          <a:ln>
            <a:noFill/>
          </a:ln>
        </p:spPr>
      </p:pic>
      <p:pic>
        <p:nvPicPr>
          <p:cNvPr id="437" name="Google Shape;437;g108c6e985fb_1_45"/>
          <p:cNvPicPr preferRelativeResize="0"/>
          <p:nvPr/>
        </p:nvPicPr>
        <p:blipFill rotWithShape="1">
          <a:blip r:embed="rId5">
            <a:alphaModFix/>
          </a:blip>
          <a:srcRect b="0" l="0" r="0" t="0"/>
          <a:stretch/>
        </p:blipFill>
        <p:spPr>
          <a:xfrm>
            <a:off x="6961076" y="1609209"/>
            <a:ext cx="1210174" cy="1209267"/>
          </a:xfrm>
          <a:prstGeom prst="rect">
            <a:avLst/>
          </a:prstGeom>
          <a:noFill/>
          <a:ln>
            <a:noFill/>
          </a:ln>
        </p:spPr>
      </p:pic>
      <p:pic>
        <p:nvPicPr>
          <p:cNvPr id="438" name="Google Shape;438;g108c6e985fb_1_45"/>
          <p:cNvPicPr preferRelativeResize="0"/>
          <p:nvPr/>
        </p:nvPicPr>
        <p:blipFill rotWithShape="1">
          <a:blip r:embed="rId6">
            <a:alphaModFix/>
          </a:blip>
          <a:srcRect b="0" l="0" r="0" t="0"/>
          <a:stretch/>
        </p:blipFill>
        <p:spPr>
          <a:xfrm>
            <a:off x="9772550" y="1608299"/>
            <a:ext cx="1210175" cy="1211089"/>
          </a:xfrm>
          <a:prstGeom prst="rect">
            <a:avLst/>
          </a:prstGeom>
          <a:noFill/>
          <a:ln>
            <a:noFill/>
          </a:ln>
        </p:spPr>
      </p:pic>
      <p:sp>
        <p:nvSpPr>
          <p:cNvPr id="439" name="Google Shape;439;g108c6e985fb_1_45"/>
          <p:cNvSpPr txBox="1"/>
          <p:nvPr>
            <p:ph idx="4294967295" type="title"/>
          </p:nvPr>
        </p:nvSpPr>
        <p:spPr>
          <a:xfrm>
            <a:off x="288775" y="12667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sz="3600">
                <a:solidFill>
                  <a:srgbClr val="525252"/>
                </a:solidFill>
                <a:latin typeface="Arial"/>
                <a:ea typeface="Arial"/>
                <a:cs typeface="Arial"/>
                <a:sym typeface="Arial"/>
              </a:rPr>
              <a:t>Housing Toolbox</a:t>
            </a:r>
            <a:endParaRPr b="1">
              <a:solidFill>
                <a:srgbClr val="525252"/>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g10ce6d94885_0_106"/>
          <p:cNvSpPr txBox="1"/>
          <p:nvPr/>
        </p:nvSpPr>
        <p:spPr>
          <a:xfrm>
            <a:off x="682876" y="550360"/>
            <a:ext cx="10826100" cy="87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US" sz="3300" u="none" cap="none" strike="noStrike">
                <a:solidFill>
                  <a:schemeClr val="dk1"/>
                </a:solidFill>
              </a:rPr>
              <a:t>Community Roles</a:t>
            </a:r>
            <a:r>
              <a:rPr b="1" lang="en-US" sz="3300">
                <a:solidFill>
                  <a:schemeClr val="dk1"/>
                </a:solidFill>
              </a:rPr>
              <a:t>– Strategy Relies on Clarity</a:t>
            </a:r>
            <a:endParaRPr i="0" sz="700" u="none" cap="none" strike="noStrike">
              <a:solidFill>
                <a:schemeClr val="dk1"/>
              </a:solidFill>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45" name="Google Shape;445;g10ce6d94885_0_106"/>
          <p:cNvSpPr/>
          <p:nvPr/>
        </p:nvSpPr>
        <p:spPr>
          <a:xfrm>
            <a:off x="585375" y="1427539"/>
            <a:ext cx="11248800" cy="337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2F3068"/>
                </a:solidFill>
              </a:rPr>
              <a:t>For-profit and </a:t>
            </a:r>
            <a:r>
              <a:rPr b="1" lang="en-US" sz="2000">
                <a:solidFill>
                  <a:srgbClr val="2F3068"/>
                </a:solidFill>
              </a:rPr>
              <a:t>nonprofit</a:t>
            </a:r>
            <a:r>
              <a:rPr b="1" i="0" lang="en-US" sz="2000" u="none" cap="none" strike="noStrike">
                <a:solidFill>
                  <a:srgbClr val="2F3068"/>
                </a:solidFill>
              </a:rPr>
              <a:t> developers</a:t>
            </a:r>
            <a:r>
              <a:rPr i="0" lang="en-US" sz="2000" u="none" cap="none" strike="noStrike">
                <a:solidFill>
                  <a:srgbClr val="2F3068"/>
                </a:solidFill>
              </a:rPr>
              <a:t>—undertake development activities and increase net new housing units. To educate and inform the community of barriers to the market for building more affordable and moderate-income housing.</a:t>
            </a:r>
            <a:endParaRPr i="0" sz="1400" u="none" cap="none" strike="noStrike">
              <a:solidFill>
                <a:srgbClr val="000000"/>
              </a:solidFill>
            </a:endParaRPr>
          </a:p>
          <a:p>
            <a:pPr indent="0" lvl="0" marL="0" marR="0" rtl="0" algn="l">
              <a:lnSpc>
                <a:spcPct val="100000"/>
              </a:lnSpc>
              <a:spcBef>
                <a:spcPts val="0"/>
              </a:spcBef>
              <a:spcAft>
                <a:spcPts val="0"/>
              </a:spcAft>
              <a:buClr>
                <a:srgbClr val="000000"/>
              </a:buClr>
              <a:buSzPts val="2000"/>
              <a:buFont typeface="Arial"/>
              <a:buNone/>
            </a:pPr>
            <a:r>
              <a:t/>
            </a:r>
            <a:endParaRPr i="0" sz="2000" u="none" cap="none" strike="noStrike">
              <a:solidFill>
                <a:srgbClr val="2F3068"/>
              </a:solidFil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2F3068"/>
                </a:solidFill>
              </a:rPr>
              <a:t>Advocates-</a:t>
            </a:r>
            <a:r>
              <a:rPr i="0" lang="en-US" sz="2000" u="none" cap="none" strike="noStrike">
                <a:solidFill>
                  <a:srgbClr val="2F3068"/>
                </a:solidFill>
              </a:rPr>
              <a:t> educate the community about needs and solutions. They seek to increase housing opportunities for the community.</a:t>
            </a:r>
            <a:endParaRPr i="0" sz="1400" u="none" cap="none" strike="noStrike">
              <a:solidFill>
                <a:srgbClr val="000000"/>
              </a:solidFill>
            </a:endParaRPr>
          </a:p>
          <a:p>
            <a:pPr indent="0" lvl="0" marL="0" marR="0" rtl="0" algn="l">
              <a:lnSpc>
                <a:spcPct val="100000"/>
              </a:lnSpc>
              <a:spcBef>
                <a:spcPts val="0"/>
              </a:spcBef>
              <a:spcAft>
                <a:spcPts val="0"/>
              </a:spcAft>
              <a:buClr>
                <a:srgbClr val="000000"/>
              </a:buClr>
              <a:buSzPts val="2000"/>
              <a:buFont typeface="Arial"/>
              <a:buNone/>
            </a:pPr>
            <a:r>
              <a:t/>
            </a:r>
            <a:endParaRPr i="0" sz="2000" u="none" cap="none" strike="noStrike">
              <a:solidFill>
                <a:srgbClr val="2F3068"/>
              </a:solidFil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2F3068"/>
                </a:solidFill>
              </a:rPr>
              <a:t>Service providers-</a:t>
            </a:r>
            <a:r>
              <a:rPr i="0" lang="en-US" sz="2000" u="none" cap="none" strike="noStrike">
                <a:solidFill>
                  <a:srgbClr val="2F3068"/>
                </a:solidFill>
              </a:rPr>
              <a:t>to</a:t>
            </a:r>
            <a:r>
              <a:rPr b="1" i="0" lang="en-US" sz="2000" u="none" cap="none" strike="noStrike">
                <a:solidFill>
                  <a:srgbClr val="2F3068"/>
                </a:solidFill>
              </a:rPr>
              <a:t> </a:t>
            </a:r>
            <a:r>
              <a:rPr i="0" lang="en-US" sz="2000" u="none" cap="none" strike="noStrike">
                <a:solidFill>
                  <a:srgbClr val="2F3068"/>
                </a:solidFill>
              </a:rPr>
              <a:t>help stabilize households…we see more services are needed to help people maintain their housing. Most housing needs services onsite for tenant stabilization.</a:t>
            </a:r>
            <a:endParaRPr i="0" sz="1400" u="none" cap="none" strike="noStrike">
              <a:solidFill>
                <a:srgbClr val="000000"/>
              </a:solidFill>
            </a:endParaRPr>
          </a:p>
          <a:p>
            <a:pPr indent="0" lvl="0" marL="0" marR="0" rtl="0" algn="l">
              <a:lnSpc>
                <a:spcPct val="100000"/>
              </a:lnSpc>
              <a:spcBef>
                <a:spcPts val="0"/>
              </a:spcBef>
              <a:spcAft>
                <a:spcPts val="0"/>
              </a:spcAft>
              <a:buClr>
                <a:srgbClr val="000000"/>
              </a:buClr>
              <a:buSzPts val="2000"/>
              <a:buFont typeface="Arial"/>
              <a:buNone/>
            </a:pPr>
            <a:r>
              <a:t/>
            </a:r>
            <a:endParaRPr i="0" sz="2000" u="none" cap="none" strike="noStrike">
              <a:solidFill>
                <a:srgbClr val="2F3068"/>
              </a:solidFil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2F3068"/>
                </a:solidFill>
              </a:rPr>
              <a:t>Funders</a:t>
            </a:r>
            <a:r>
              <a:rPr i="0" lang="en-US" sz="2000" u="none" cap="none" strike="noStrike">
                <a:solidFill>
                  <a:srgbClr val="2F3068"/>
                </a:solidFill>
              </a:rPr>
              <a:t>—they can fund collaboration, capacity building and direct projects. They often are asked to help convene and develop ideas and solutions. They can provide resources and best practices through consultants and funder networks. They support and help to catalyze.</a:t>
            </a:r>
            <a:endParaRPr i="0" sz="1400" u="none" cap="none" strike="noStrike">
              <a:solidFill>
                <a:srgbClr val="000000"/>
              </a:solidFill>
            </a:endParaRPr>
          </a:p>
          <a:p>
            <a:pPr indent="0" lvl="0" marL="0" marR="0" rtl="0" algn="l">
              <a:lnSpc>
                <a:spcPct val="100000"/>
              </a:lnSpc>
              <a:spcBef>
                <a:spcPts val="0"/>
              </a:spcBef>
              <a:spcAft>
                <a:spcPts val="0"/>
              </a:spcAft>
              <a:buClr>
                <a:srgbClr val="000000"/>
              </a:buClr>
              <a:buSzPts val="1600"/>
              <a:buFont typeface="Arial"/>
              <a:buNone/>
            </a:pPr>
            <a:r>
              <a:t/>
            </a:r>
            <a:endParaRPr i="0" sz="1600" u="none" cap="none" strike="noStrike">
              <a:solidFill>
                <a:srgbClr val="2F3068"/>
              </a:solidFill>
            </a:endParaRPr>
          </a:p>
        </p:txBody>
      </p:sp>
      <p:sp>
        <p:nvSpPr>
          <p:cNvPr id="446" name="Google Shape;446;g10ce6d94885_0_106"/>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pic>
        <p:nvPicPr>
          <p:cNvPr id="447" name="Google Shape;447;g10ce6d94885_0_106"/>
          <p:cNvPicPr preferRelativeResize="0"/>
          <p:nvPr/>
        </p:nvPicPr>
        <p:blipFill rotWithShape="1">
          <a:blip r:embed="rId3">
            <a:alphaModFix amt="18000"/>
          </a:blip>
          <a:srcRect b="0" l="0" r="0" t="0"/>
          <a:stretch/>
        </p:blipFill>
        <p:spPr>
          <a:xfrm>
            <a:off x="10288408" y="5893806"/>
            <a:ext cx="1065394" cy="40680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g10ce6d94885_0_113"/>
          <p:cNvSpPr txBox="1"/>
          <p:nvPr/>
        </p:nvSpPr>
        <p:spPr>
          <a:xfrm>
            <a:off x="682876" y="550360"/>
            <a:ext cx="108261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US" sz="3600" u="none" cap="none" strike="noStrike">
                <a:solidFill>
                  <a:schemeClr val="dk1"/>
                </a:solidFill>
              </a:rPr>
              <a:t>Community Roles </a:t>
            </a:r>
            <a:r>
              <a:rPr b="1" lang="en-US" sz="3600">
                <a:solidFill>
                  <a:schemeClr val="dk1"/>
                </a:solidFill>
              </a:rPr>
              <a:t>–sitting in the right seat</a:t>
            </a:r>
            <a:endParaRPr b="1" i="0" sz="1000" u="none" cap="none" strike="noStrike">
              <a:solidFill>
                <a:schemeClr val="dk1"/>
              </a:solidFill>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53" name="Google Shape;453;g10ce6d94885_0_113"/>
          <p:cNvSpPr/>
          <p:nvPr/>
        </p:nvSpPr>
        <p:spPr>
          <a:xfrm>
            <a:off x="682876" y="1397807"/>
            <a:ext cx="11248800" cy="4093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2F3068"/>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2F3068"/>
                </a:solidFill>
              </a:rPr>
              <a:t>Local Governments- </a:t>
            </a:r>
            <a:r>
              <a:rPr i="0" lang="en-US" sz="2000" u="none" cap="none" strike="noStrike">
                <a:solidFill>
                  <a:srgbClr val="2F3068"/>
                </a:solidFill>
              </a:rPr>
              <a:t>Create capacity to manage strategy is critical. They create land use and other policies that make it easier to develop affordable housing. They donate land, waive fees, and assist with resources, when possible.</a:t>
            </a:r>
            <a:endParaRPr i="0" sz="1400" u="none" cap="none" strike="noStrike">
              <a:solidFill>
                <a:srgbClr val="000000"/>
              </a:solidFill>
            </a:endParaRPr>
          </a:p>
          <a:p>
            <a:pPr indent="0" lvl="0" marL="0" marR="0" rtl="0" algn="l">
              <a:lnSpc>
                <a:spcPct val="100000"/>
              </a:lnSpc>
              <a:spcBef>
                <a:spcPts val="0"/>
              </a:spcBef>
              <a:spcAft>
                <a:spcPts val="0"/>
              </a:spcAft>
              <a:buClr>
                <a:srgbClr val="000000"/>
              </a:buClr>
              <a:buSzPts val="2000"/>
              <a:buFont typeface="Arial"/>
              <a:buNone/>
            </a:pPr>
            <a:r>
              <a:t/>
            </a:r>
            <a:endParaRPr i="0" sz="2000" u="none" cap="none" strike="noStrike">
              <a:solidFill>
                <a:srgbClr val="2F3068"/>
              </a:solidFil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2F3068"/>
                </a:solidFill>
              </a:rPr>
              <a:t>Sponsors</a:t>
            </a:r>
            <a:r>
              <a:rPr i="0" lang="en-US" sz="2000" u="none" cap="none" strike="noStrike">
                <a:solidFill>
                  <a:srgbClr val="2F3068"/>
                </a:solidFill>
              </a:rPr>
              <a:t>- </a:t>
            </a:r>
            <a:r>
              <a:rPr lang="en-US" sz="2000">
                <a:solidFill>
                  <a:srgbClr val="2F3068"/>
                </a:solidFill>
              </a:rPr>
              <a:t>this is the entity</a:t>
            </a:r>
            <a:r>
              <a:rPr i="0" lang="en-US" sz="2000" u="none" cap="none" strike="noStrike">
                <a:solidFill>
                  <a:srgbClr val="2F3068"/>
                </a:solidFill>
              </a:rPr>
              <a:t> that actively takes on a project by driving it through resource provision and project management support.</a:t>
            </a:r>
            <a:endParaRPr i="0" sz="1400" u="none" cap="none" strike="noStrike">
              <a:solidFill>
                <a:srgbClr val="000000"/>
              </a:solidFill>
            </a:endParaRPr>
          </a:p>
          <a:p>
            <a:pPr indent="0" lvl="0" marL="0" marR="0" rtl="0" algn="l">
              <a:lnSpc>
                <a:spcPct val="100000"/>
              </a:lnSpc>
              <a:spcBef>
                <a:spcPts val="0"/>
              </a:spcBef>
              <a:spcAft>
                <a:spcPts val="0"/>
              </a:spcAft>
              <a:buClr>
                <a:srgbClr val="000000"/>
              </a:buClr>
              <a:buSzPts val="2000"/>
              <a:buFont typeface="Arial"/>
              <a:buNone/>
            </a:pPr>
            <a:r>
              <a:t/>
            </a:r>
            <a:endParaRPr i="0" sz="2000" u="none" cap="none" strike="noStrike">
              <a:solidFill>
                <a:srgbClr val="2F3068"/>
              </a:solidFil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2F3068"/>
                </a:solidFill>
              </a:rPr>
              <a:t>Anchor Institutions—</a:t>
            </a:r>
            <a:r>
              <a:rPr i="0" lang="en-US" sz="2000" u="none" cap="none" strike="noStrike">
                <a:solidFill>
                  <a:srgbClr val="2F3068"/>
                </a:solidFill>
              </a:rPr>
              <a:t>churches, hospitals, school districts, </a:t>
            </a:r>
            <a:r>
              <a:rPr i="0" lang="en-US" sz="2000" u="none" cap="none" strike="noStrike">
                <a:solidFill>
                  <a:schemeClr val="dk1"/>
                </a:solidFill>
              </a:rPr>
              <a:t>colleges</a:t>
            </a:r>
            <a:r>
              <a:rPr i="0" lang="en-US" sz="2000" u="none" cap="none" strike="noStrike">
                <a:solidFill>
                  <a:srgbClr val="2F3068"/>
                </a:solidFill>
              </a:rPr>
              <a:t> etc. are playing a bigger role in creating solutions. Think land or other resources.</a:t>
            </a:r>
            <a:endParaRPr i="0" sz="1400" u="none" cap="none" strike="noStrike">
              <a:solidFill>
                <a:srgbClr val="000000"/>
              </a:solidFil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2F3068"/>
              </a:solidFil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2F3068"/>
                </a:solidFill>
              </a:rPr>
              <a:t>Community members/ Residents- </a:t>
            </a:r>
            <a:r>
              <a:rPr i="0" lang="en-US" sz="2000" u="none" cap="none" strike="noStrike">
                <a:solidFill>
                  <a:srgbClr val="2F3068"/>
                </a:solidFill>
              </a:rPr>
              <a:t>they understand what works from site location to building amenities. </a:t>
            </a:r>
            <a:endParaRPr i="0" sz="1400" u="none" cap="none" strike="noStrike">
              <a:solidFill>
                <a:srgbClr val="000000"/>
              </a:solidFill>
            </a:endParaRPr>
          </a:p>
        </p:txBody>
      </p:sp>
      <p:sp>
        <p:nvSpPr>
          <p:cNvPr id="454" name="Google Shape;454;g10ce6d94885_0_113"/>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pic>
        <p:nvPicPr>
          <p:cNvPr id="455" name="Google Shape;455;g10ce6d94885_0_113"/>
          <p:cNvPicPr preferRelativeResize="0"/>
          <p:nvPr/>
        </p:nvPicPr>
        <p:blipFill rotWithShape="1">
          <a:blip r:embed="rId3">
            <a:alphaModFix amt="18000"/>
          </a:blip>
          <a:srcRect b="0" l="0" r="0" t="0"/>
          <a:stretch/>
        </p:blipFill>
        <p:spPr>
          <a:xfrm>
            <a:off x="10288408" y="5893806"/>
            <a:ext cx="1065394" cy="40680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g10a843d4835_7_562"/>
          <p:cNvSpPr txBox="1"/>
          <p:nvPr>
            <p:ph type="title"/>
          </p:nvPr>
        </p:nvSpPr>
        <p:spPr>
          <a:xfrm>
            <a:off x="275250" y="36737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sz="3600">
                <a:solidFill>
                  <a:srgbClr val="525252"/>
                </a:solidFill>
              </a:rPr>
              <a:t>Housing Strategy 101</a:t>
            </a:r>
            <a:endParaRPr b="1">
              <a:solidFill>
                <a:srgbClr val="525252"/>
              </a:solidFill>
            </a:endParaRPr>
          </a:p>
        </p:txBody>
      </p:sp>
      <p:grpSp>
        <p:nvGrpSpPr>
          <p:cNvPr id="461" name="Google Shape;461;g10a843d4835_7_562"/>
          <p:cNvGrpSpPr/>
          <p:nvPr/>
        </p:nvGrpSpPr>
        <p:grpSpPr>
          <a:xfrm>
            <a:off x="275250" y="2013971"/>
            <a:ext cx="11641505" cy="3514175"/>
            <a:chOff x="3143" y="101060"/>
            <a:chExt cx="10052245" cy="3415800"/>
          </a:xfrm>
        </p:grpSpPr>
        <p:sp>
          <p:nvSpPr>
            <p:cNvPr id="462" name="Google Shape;462;g10a843d4835_7_562"/>
            <p:cNvSpPr/>
            <p:nvPr/>
          </p:nvSpPr>
          <p:spPr>
            <a:xfrm>
              <a:off x="3143" y="101060"/>
              <a:ext cx="3064800" cy="547200"/>
            </a:xfrm>
            <a:prstGeom prst="rect">
              <a:avLst/>
            </a:prstGeom>
            <a:solidFill>
              <a:srgbClr val="9B2B1C"/>
            </a:solidFill>
            <a:ln cap="flat" cmpd="sng" w="12700">
              <a:solidFill>
                <a:srgbClr val="9B2B1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g10a843d4835_7_562"/>
            <p:cNvSpPr txBox="1"/>
            <p:nvPr/>
          </p:nvSpPr>
          <p:spPr>
            <a:xfrm>
              <a:off x="3143" y="101060"/>
              <a:ext cx="3064800" cy="547200"/>
            </a:xfrm>
            <a:prstGeom prst="rect">
              <a:avLst/>
            </a:prstGeom>
            <a:noFill/>
            <a:ln>
              <a:noFill/>
            </a:ln>
          </p:spPr>
          <p:txBody>
            <a:bodyPr anchorCtr="0" anchor="ctr" bIns="77200" lIns="135125" spcFirstLastPara="1" rIns="135125" wrap="square" tIns="77200">
              <a:noAutofit/>
            </a:bodyPr>
            <a:lstStyle/>
            <a:p>
              <a:pPr indent="0" lvl="0" marL="0" marR="0" rtl="0" algn="ctr">
                <a:lnSpc>
                  <a:spcPct val="90000"/>
                </a:lnSpc>
                <a:spcBef>
                  <a:spcPts val="0"/>
                </a:spcBef>
                <a:spcAft>
                  <a:spcPts val="0"/>
                </a:spcAft>
                <a:buClr>
                  <a:schemeClr val="lt1"/>
                </a:buClr>
                <a:buSzPts val="1900"/>
                <a:buFont typeface="Rockwell"/>
                <a:buNone/>
              </a:pPr>
              <a:r>
                <a:rPr b="1" i="0" lang="en-US" sz="1900" u="none" cap="none" strike="noStrike">
                  <a:solidFill>
                    <a:schemeClr val="lt1"/>
                  </a:solidFill>
                  <a:latin typeface="Arial"/>
                  <a:ea typeface="Arial"/>
                  <a:cs typeface="Arial"/>
                  <a:sym typeface="Arial"/>
                </a:rPr>
                <a:t>Preserve Existing Housing</a:t>
              </a:r>
              <a:endParaRPr b="1" i="0" sz="1400" u="none" cap="none" strike="noStrike">
                <a:solidFill>
                  <a:srgbClr val="000000"/>
                </a:solidFill>
                <a:latin typeface="Arial"/>
                <a:ea typeface="Arial"/>
                <a:cs typeface="Arial"/>
                <a:sym typeface="Arial"/>
              </a:endParaRPr>
            </a:p>
          </p:txBody>
        </p:sp>
        <p:sp>
          <p:nvSpPr>
            <p:cNvPr id="464" name="Google Shape;464;g10a843d4835_7_562"/>
            <p:cNvSpPr/>
            <p:nvPr/>
          </p:nvSpPr>
          <p:spPr>
            <a:xfrm>
              <a:off x="3143" y="648260"/>
              <a:ext cx="3064800" cy="2868600"/>
            </a:xfrm>
            <a:prstGeom prst="rect">
              <a:avLst/>
            </a:prstGeom>
            <a:solidFill>
              <a:srgbClr val="DECCCB">
                <a:alpha val="89019"/>
              </a:srgbClr>
            </a:solidFill>
            <a:ln cap="flat" cmpd="sng" w="12700">
              <a:solidFill>
                <a:srgbClr val="DECCCB">
                  <a:alpha val="89019"/>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g10a843d4835_7_562"/>
            <p:cNvSpPr txBox="1"/>
            <p:nvPr/>
          </p:nvSpPr>
          <p:spPr>
            <a:xfrm>
              <a:off x="3143" y="648260"/>
              <a:ext cx="3064800" cy="2868600"/>
            </a:xfrm>
            <a:prstGeom prst="rect">
              <a:avLst/>
            </a:prstGeom>
            <a:noFill/>
            <a:ln>
              <a:noFill/>
            </a:ln>
          </p:spPr>
          <p:txBody>
            <a:bodyPr anchorCtr="0" anchor="t" bIns="152000" lIns="101325" spcFirstLastPara="1" rIns="135125" wrap="square" tIns="101325">
              <a:noAutofit/>
            </a:bodyPr>
            <a:lstStyle/>
            <a:p>
              <a:pPr indent="0" lvl="0" marL="0" marR="0" rtl="0" algn="l">
                <a:lnSpc>
                  <a:spcPct val="9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1900"/>
                <a:buFont typeface="Arial"/>
                <a:buNone/>
              </a:pPr>
              <a:r>
                <a:rPr b="0" i="0" lang="en-US" sz="1900" u="none" cap="none" strike="noStrike">
                  <a:solidFill>
                    <a:schemeClr val="dk1"/>
                  </a:solidFill>
                  <a:latin typeface="Arial"/>
                  <a:ea typeface="Arial"/>
                  <a:cs typeface="Arial"/>
                  <a:sym typeface="Arial"/>
                </a:rPr>
                <a:t>Preserve existing affordable units through:</a:t>
              </a:r>
              <a:endParaRPr b="0" i="0" sz="1900" u="none" cap="none" strike="noStrike">
                <a:solidFill>
                  <a:schemeClr val="dk1"/>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a:p>
              <a:pPr indent="-171450" lvl="1" marL="171450" marR="0" rtl="0" algn="l">
                <a:lnSpc>
                  <a:spcPct val="90000"/>
                </a:lnSpc>
                <a:spcBef>
                  <a:spcPts val="0"/>
                </a:spcBef>
                <a:spcAft>
                  <a:spcPts val="0"/>
                </a:spcAft>
                <a:buClr>
                  <a:schemeClr val="dk1"/>
                </a:buClr>
                <a:buSzPts val="1900"/>
                <a:buFont typeface="Arial"/>
                <a:buChar char="•"/>
              </a:pPr>
              <a:r>
                <a:rPr b="0" i="0" lang="en-US" sz="1900" u="none" cap="none" strike="noStrike">
                  <a:solidFill>
                    <a:schemeClr val="dk1"/>
                  </a:solidFill>
                  <a:latin typeface="Arial"/>
                  <a:ea typeface="Arial"/>
                  <a:cs typeface="Arial"/>
                  <a:sym typeface="Arial"/>
                </a:rPr>
                <a:t>Home or renter rehab, </a:t>
              </a:r>
              <a:endParaRPr b="0" i="0" sz="1900" u="none" cap="none" strike="noStrike">
                <a:solidFill>
                  <a:schemeClr val="dk1"/>
                </a:solidFill>
                <a:latin typeface="Arial"/>
                <a:ea typeface="Arial"/>
                <a:cs typeface="Arial"/>
                <a:sym typeface="Arial"/>
              </a:endParaRPr>
            </a:p>
            <a:p>
              <a:pPr indent="-171450" lvl="1" marL="171450" marR="0" rtl="0" algn="l">
                <a:lnSpc>
                  <a:spcPct val="90000"/>
                </a:lnSpc>
                <a:spcBef>
                  <a:spcPts val="0"/>
                </a:spcBef>
                <a:spcAft>
                  <a:spcPts val="0"/>
                </a:spcAft>
                <a:buClr>
                  <a:schemeClr val="dk1"/>
                </a:buClr>
                <a:buSzPts val="1900"/>
                <a:buFont typeface="Arial"/>
                <a:buChar char="•"/>
              </a:pPr>
              <a:r>
                <a:rPr b="0" i="0" lang="en-US" sz="1900" u="none" cap="none" strike="noStrike">
                  <a:solidFill>
                    <a:schemeClr val="dk1"/>
                  </a:solidFill>
                  <a:latin typeface="Arial"/>
                  <a:ea typeface="Arial"/>
                  <a:cs typeface="Arial"/>
                  <a:sym typeface="Arial"/>
                </a:rPr>
                <a:t>Mobile home park preservation </a:t>
              </a:r>
              <a:endParaRPr b="0" i="0" sz="1900" u="none" cap="none" strike="noStrike">
                <a:solidFill>
                  <a:schemeClr val="dk1"/>
                </a:solidFill>
                <a:latin typeface="Arial"/>
                <a:ea typeface="Arial"/>
                <a:cs typeface="Arial"/>
                <a:sym typeface="Arial"/>
              </a:endParaRPr>
            </a:p>
            <a:p>
              <a:pPr indent="-171450" lvl="1" marL="171450" marR="0" rtl="0" algn="l">
                <a:lnSpc>
                  <a:spcPct val="90000"/>
                </a:lnSpc>
                <a:spcBef>
                  <a:spcPts val="0"/>
                </a:spcBef>
                <a:spcAft>
                  <a:spcPts val="0"/>
                </a:spcAft>
                <a:buClr>
                  <a:schemeClr val="dk1"/>
                </a:buClr>
                <a:buSzPts val="1900"/>
                <a:buFont typeface="Arial"/>
                <a:buChar char="•"/>
              </a:pPr>
              <a:r>
                <a:rPr b="0" i="0" lang="en-US" sz="1900" u="none" cap="none" strike="noStrike">
                  <a:solidFill>
                    <a:schemeClr val="dk1"/>
                  </a:solidFill>
                  <a:latin typeface="Arial"/>
                  <a:ea typeface="Arial"/>
                  <a:cs typeface="Arial"/>
                  <a:sym typeface="Arial"/>
                </a:rPr>
                <a:t>Preservation of NOAH (Naturally Occurring Affordable Housing)</a:t>
              </a:r>
              <a:endParaRPr b="0" i="0" sz="1400" u="none" cap="none" strike="noStrike">
                <a:solidFill>
                  <a:srgbClr val="000000"/>
                </a:solidFill>
                <a:latin typeface="Arial"/>
                <a:ea typeface="Arial"/>
                <a:cs typeface="Arial"/>
                <a:sym typeface="Arial"/>
              </a:endParaRPr>
            </a:p>
          </p:txBody>
        </p:sp>
        <p:sp>
          <p:nvSpPr>
            <p:cNvPr id="466" name="Google Shape;466;g10a843d4835_7_562"/>
            <p:cNvSpPr/>
            <p:nvPr/>
          </p:nvSpPr>
          <p:spPr>
            <a:xfrm>
              <a:off x="3496865" y="101060"/>
              <a:ext cx="3064800" cy="547200"/>
            </a:xfrm>
            <a:prstGeom prst="rect">
              <a:avLst/>
            </a:prstGeom>
            <a:solidFill>
              <a:schemeClr val="accent3"/>
            </a:solidFill>
            <a:ln cap="flat" cmpd="sng" w="127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g10a843d4835_7_562"/>
            <p:cNvSpPr txBox="1"/>
            <p:nvPr/>
          </p:nvSpPr>
          <p:spPr>
            <a:xfrm>
              <a:off x="3496865" y="101060"/>
              <a:ext cx="3064800" cy="547200"/>
            </a:xfrm>
            <a:prstGeom prst="rect">
              <a:avLst/>
            </a:prstGeom>
            <a:noFill/>
            <a:ln>
              <a:noFill/>
            </a:ln>
          </p:spPr>
          <p:txBody>
            <a:bodyPr anchorCtr="0" anchor="ctr" bIns="77200" lIns="135125" spcFirstLastPara="1" rIns="135125" wrap="square" tIns="77200">
              <a:noAutofit/>
            </a:bodyPr>
            <a:lstStyle/>
            <a:p>
              <a:pPr indent="0" lvl="0" marL="0" marR="0" rtl="0" algn="ctr">
                <a:lnSpc>
                  <a:spcPct val="90000"/>
                </a:lnSpc>
                <a:spcBef>
                  <a:spcPts val="0"/>
                </a:spcBef>
                <a:spcAft>
                  <a:spcPts val="0"/>
                </a:spcAft>
                <a:buClr>
                  <a:schemeClr val="lt1"/>
                </a:buClr>
                <a:buSzPts val="1900"/>
                <a:buFont typeface="Rockwell"/>
                <a:buNone/>
              </a:pPr>
              <a:r>
                <a:rPr b="1" i="0" lang="en-US" sz="1900" u="none" cap="none" strike="noStrike">
                  <a:solidFill>
                    <a:schemeClr val="lt1"/>
                  </a:solidFill>
                  <a:latin typeface="Arial"/>
                  <a:ea typeface="Arial"/>
                  <a:cs typeface="Arial"/>
                  <a:sym typeface="Arial"/>
                </a:rPr>
                <a:t>Promote &amp; Develop New Housing</a:t>
              </a:r>
              <a:endParaRPr b="1" i="0" sz="1400" u="none" cap="none" strike="noStrike">
                <a:solidFill>
                  <a:srgbClr val="000000"/>
                </a:solidFill>
                <a:latin typeface="Arial"/>
                <a:ea typeface="Arial"/>
                <a:cs typeface="Arial"/>
                <a:sym typeface="Arial"/>
              </a:endParaRPr>
            </a:p>
          </p:txBody>
        </p:sp>
        <p:sp>
          <p:nvSpPr>
            <p:cNvPr id="468" name="Google Shape;468;g10a843d4835_7_562"/>
            <p:cNvSpPr/>
            <p:nvPr/>
          </p:nvSpPr>
          <p:spPr>
            <a:xfrm>
              <a:off x="3496865" y="648260"/>
              <a:ext cx="3064800" cy="2868600"/>
            </a:xfrm>
            <a:prstGeom prst="rect">
              <a:avLst/>
            </a:prstGeom>
            <a:solidFill>
              <a:srgbClr val="DFDAD3">
                <a:alpha val="89019"/>
              </a:srgbClr>
            </a:solidFill>
            <a:ln cap="flat" cmpd="sng" w="12700">
              <a:solidFill>
                <a:srgbClr val="DFDAD3">
                  <a:alpha val="89019"/>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g10a843d4835_7_562"/>
            <p:cNvSpPr txBox="1"/>
            <p:nvPr/>
          </p:nvSpPr>
          <p:spPr>
            <a:xfrm>
              <a:off x="3496865" y="648260"/>
              <a:ext cx="3064800" cy="2868600"/>
            </a:xfrm>
            <a:prstGeom prst="rect">
              <a:avLst/>
            </a:prstGeom>
            <a:noFill/>
            <a:ln>
              <a:noFill/>
            </a:ln>
          </p:spPr>
          <p:txBody>
            <a:bodyPr anchorCtr="0" anchor="t" bIns="152000" lIns="101325" spcFirstLastPara="1" rIns="135125" wrap="square" tIns="101325">
              <a:noAutofit/>
            </a:bodyPr>
            <a:lstStyle/>
            <a:p>
              <a:pPr indent="0" lvl="0" marL="914400" marR="0" rtl="0" algn="l">
                <a:lnSpc>
                  <a:spcPct val="9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a:p>
              <a:pPr indent="-171450" lvl="1" marL="171450" marR="0" rtl="0" algn="l">
                <a:lnSpc>
                  <a:spcPct val="90000"/>
                </a:lnSpc>
                <a:spcBef>
                  <a:spcPts val="0"/>
                </a:spcBef>
                <a:spcAft>
                  <a:spcPts val="0"/>
                </a:spcAft>
                <a:buClr>
                  <a:schemeClr val="dk1"/>
                </a:buClr>
                <a:buSzPts val="1900"/>
                <a:buFont typeface="Arial"/>
                <a:buChar char="•"/>
              </a:pPr>
              <a:r>
                <a:rPr b="0" i="0" lang="en-US" sz="1900" u="none" cap="none" strike="noStrike">
                  <a:solidFill>
                    <a:schemeClr val="dk1"/>
                  </a:solidFill>
                  <a:latin typeface="Arial"/>
                  <a:ea typeface="Arial"/>
                  <a:cs typeface="Arial"/>
                  <a:sym typeface="Arial"/>
                </a:rPr>
                <a:t>Promote and develop new rental housing</a:t>
              </a:r>
              <a:endParaRPr b="0" i="0" sz="1900" u="none" cap="none" strike="noStrike">
                <a:solidFill>
                  <a:schemeClr val="dk1"/>
                </a:solidFill>
                <a:latin typeface="Arial"/>
                <a:ea typeface="Arial"/>
                <a:cs typeface="Arial"/>
                <a:sym typeface="Arial"/>
              </a:endParaRPr>
            </a:p>
            <a:p>
              <a:pPr indent="0" lvl="0" marL="914400" marR="0" rtl="0" algn="l">
                <a:lnSpc>
                  <a:spcPct val="9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a:p>
              <a:pPr indent="-171450" lvl="1" marL="171450" marR="0" rtl="0" algn="l">
                <a:lnSpc>
                  <a:spcPct val="90000"/>
                </a:lnSpc>
                <a:spcBef>
                  <a:spcPts val="0"/>
                </a:spcBef>
                <a:spcAft>
                  <a:spcPts val="0"/>
                </a:spcAft>
                <a:buClr>
                  <a:schemeClr val="dk1"/>
                </a:buClr>
                <a:buSzPts val="1900"/>
                <a:buFont typeface="Arial"/>
                <a:buChar char="•"/>
              </a:pPr>
              <a:r>
                <a:rPr b="0" i="0" lang="en-US" sz="1900" u="none" cap="none" strike="noStrike">
                  <a:solidFill>
                    <a:schemeClr val="dk1"/>
                  </a:solidFill>
                  <a:latin typeface="Arial"/>
                  <a:ea typeface="Arial"/>
                  <a:cs typeface="Arial"/>
                  <a:sym typeface="Arial"/>
                </a:rPr>
                <a:t>Promote and develop new for-sale housing</a:t>
              </a:r>
              <a:endParaRPr b="0" i="0" sz="1400" u="none" cap="none" strike="noStrike">
                <a:solidFill>
                  <a:srgbClr val="000000"/>
                </a:solidFill>
                <a:latin typeface="Arial"/>
                <a:ea typeface="Arial"/>
                <a:cs typeface="Arial"/>
                <a:sym typeface="Arial"/>
              </a:endParaRPr>
            </a:p>
          </p:txBody>
        </p:sp>
        <p:sp>
          <p:nvSpPr>
            <p:cNvPr id="470" name="Google Shape;470;g10a843d4835_7_562"/>
            <p:cNvSpPr/>
            <p:nvPr/>
          </p:nvSpPr>
          <p:spPr>
            <a:xfrm>
              <a:off x="6990588" y="101060"/>
              <a:ext cx="3064800" cy="547200"/>
            </a:xfrm>
            <a:prstGeom prst="rect">
              <a:avLst/>
            </a:prstGeom>
            <a:solidFill>
              <a:schemeClr val="accent4"/>
            </a:solidFill>
            <a:ln cap="flat" cmpd="sng" w="127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g10a843d4835_7_562"/>
            <p:cNvSpPr txBox="1"/>
            <p:nvPr/>
          </p:nvSpPr>
          <p:spPr>
            <a:xfrm>
              <a:off x="6990588" y="101060"/>
              <a:ext cx="3064800" cy="547200"/>
            </a:xfrm>
            <a:prstGeom prst="rect">
              <a:avLst/>
            </a:prstGeom>
            <a:noFill/>
            <a:ln>
              <a:noFill/>
            </a:ln>
          </p:spPr>
          <p:txBody>
            <a:bodyPr anchorCtr="0" anchor="ctr" bIns="77200" lIns="135125" spcFirstLastPara="1" rIns="135125" wrap="square" tIns="77200">
              <a:noAutofit/>
            </a:bodyPr>
            <a:lstStyle/>
            <a:p>
              <a:pPr indent="0" lvl="0" marL="0" marR="0" rtl="0" algn="ctr">
                <a:lnSpc>
                  <a:spcPct val="90000"/>
                </a:lnSpc>
                <a:spcBef>
                  <a:spcPts val="0"/>
                </a:spcBef>
                <a:spcAft>
                  <a:spcPts val="0"/>
                </a:spcAft>
                <a:buClr>
                  <a:schemeClr val="lt1"/>
                </a:buClr>
                <a:buSzPts val="1900"/>
                <a:buFont typeface="Rockwell"/>
                <a:buNone/>
              </a:pPr>
              <a:r>
                <a:rPr b="1" i="0" lang="en-US" sz="1900" u="none" cap="none" strike="noStrike">
                  <a:solidFill>
                    <a:schemeClr val="lt1"/>
                  </a:solidFill>
                  <a:latin typeface="Arial"/>
                  <a:ea typeface="Arial"/>
                  <a:cs typeface="Arial"/>
                  <a:sym typeface="Arial"/>
                </a:rPr>
                <a:t>Increase Access to Housing Opportunity</a:t>
              </a:r>
              <a:endParaRPr b="1" i="0" sz="1400" u="none" cap="none" strike="noStrike">
                <a:solidFill>
                  <a:srgbClr val="000000"/>
                </a:solidFill>
                <a:latin typeface="Arial"/>
                <a:ea typeface="Arial"/>
                <a:cs typeface="Arial"/>
                <a:sym typeface="Arial"/>
              </a:endParaRPr>
            </a:p>
          </p:txBody>
        </p:sp>
        <p:sp>
          <p:nvSpPr>
            <p:cNvPr id="472" name="Google Shape;472;g10a843d4835_7_562"/>
            <p:cNvSpPr/>
            <p:nvPr/>
          </p:nvSpPr>
          <p:spPr>
            <a:xfrm>
              <a:off x="6990588" y="648260"/>
              <a:ext cx="3064800" cy="2868600"/>
            </a:xfrm>
            <a:prstGeom prst="rect">
              <a:avLst/>
            </a:prstGeom>
            <a:solidFill>
              <a:srgbClr val="DBD1CF">
                <a:alpha val="89019"/>
              </a:srgbClr>
            </a:solidFill>
            <a:ln cap="flat" cmpd="sng" w="12700">
              <a:solidFill>
                <a:srgbClr val="DBD1CF">
                  <a:alpha val="89019"/>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g10a843d4835_7_562"/>
            <p:cNvSpPr txBox="1"/>
            <p:nvPr/>
          </p:nvSpPr>
          <p:spPr>
            <a:xfrm>
              <a:off x="6990588" y="648260"/>
              <a:ext cx="3064800" cy="2868600"/>
            </a:xfrm>
            <a:prstGeom prst="rect">
              <a:avLst/>
            </a:prstGeom>
            <a:noFill/>
            <a:ln>
              <a:noFill/>
            </a:ln>
          </p:spPr>
          <p:txBody>
            <a:bodyPr anchorCtr="0" anchor="t" bIns="152000" lIns="101325" spcFirstLastPara="1" rIns="135125" wrap="square" tIns="101325">
              <a:noAutofit/>
            </a:bodyPr>
            <a:lstStyle/>
            <a:p>
              <a:pPr indent="0" lvl="0" marL="914400" marR="0" rtl="0" algn="l">
                <a:lnSpc>
                  <a:spcPct val="9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a:p>
              <a:pPr indent="-171450" lvl="1" marL="171450" marR="0" rtl="0" algn="l">
                <a:lnSpc>
                  <a:spcPct val="90000"/>
                </a:lnSpc>
                <a:spcBef>
                  <a:spcPts val="0"/>
                </a:spcBef>
                <a:spcAft>
                  <a:spcPts val="0"/>
                </a:spcAft>
                <a:buClr>
                  <a:schemeClr val="dk1"/>
                </a:buClr>
                <a:buSzPts val="1900"/>
                <a:buFont typeface="Arial"/>
                <a:buChar char="•"/>
              </a:pPr>
              <a:r>
                <a:rPr b="0" i="0" lang="en-US" sz="1900" u="none" cap="none" strike="noStrike">
                  <a:solidFill>
                    <a:schemeClr val="dk1"/>
                  </a:solidFill>
                  <a:latin typeface="Arial"/>
                  <a:ea typeface="Arial"/>
                  <a:cs typeface="Arial"/>
                  <a:sym typeface="Arial"/>
                </a:rPr>
                <a:t>Stabilize and create access to all types of housing through services</a:t>
              </a:r>
              <a:endParaRPr b="0" i="0" sz="1900" u="none" cap="none" strike="noStrike">
                <a:solidFill>
                  <a:schemeClr val="dk1"/>
                </a:solidFill>
                <a:latin typeface="Arial"/>
                <a:ea typeface="Arial"/>
                <a:cs typeface="Arial"/>
                <a:sym typeface="Arial"/>
              </a:endParaRPr>
            </a:p>
            <a:p>
              <a:pPr indent="0" lvl="0" marL="914400" marR="0" rtl="0" algn="l">
                <a:lnSpc>
                  <a:spcPct val="9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a:p>
              <a:pPr indent="-171450" lvl="1" marL="171450" marR="0" rtl="0" algn="l">
                <a:lnSpc>
                  <a:spcPct val="90000"/>
                </a:lnSpc>
                <a:spcBef>
                  <a:spcPts val="0"/>
                </a:spcBef>
                <a:spcAft>
                  <a:spcPts val="0"/>
                </a:spcAft>
                <a:buClr>
                  <a:schemeClr val="dk1"/>
                </a:buClr>
                <a:buSzPts val="1900"/>
                <a:buFont typeface="Arial"/>
                <a:buChar char="•"/>
              </a:pPr>
              <a:r>
                <a:rPr b="0" i="0" lang="en-US" sz="1900" u="none" cap="none" strike="noStrike">
                  <a:solidFill>
                    <a:schemeClr val="dk1"/>
                  </a:solidFill>
                  <a:latin typeface="Arial"/>
                  <a:ea typeface="Arial"/>
                  <a:cs typeface="Arial"/>
                  <a:sym typeface="Arial"/>
                </a:rPr>
                <a:t>Homebuyer education/renter education/tenant rights workshops/homeless prevention</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477" name="Shape 477"/>
        <p:cNvGrpSpPr/>
        <p:nvPr/>
      </p:nvGrpSpPr>
      <p:grpSpPr>
        <a:xfrm>
          <a:off x="0" y="0"/>
          <a:ext cx="0" cy="0"/>
          <a:chOff x="0" y="0"/>
          <a:chExt cx="0" cy="0"/>
        </a:xfrm>
      </p:grpSpPr>
      <p:sp>
        <p:nvSpPr>
          <p:cNvPr id="478" name="Google Shape;478;g10a843d4835_1_212"/>
          <p:cNvSpPr txBox="1"/>
          <p:nvPr>
            <p:ph type="title"/>
          </p:nvPr>
        </p:nvSpPr>
        <p:spPr>
          <a:xfrm>
            <a:off x="311050" y="351600"/>
            <a:ext cx="92451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sz="3300">
                <a:solidFill>
                  <a:srgbClr val="525252"/>
                </a:solidFill>
                <a:latin typeface="Arial"/>
                <a:ea typeface="Arial"/>
                <a:cs typeface="Arial"/>
                <a:sym typeface="Arial"/>
              </a:rPr>
              <a:t>Preserve existing below market housing</a:t>
            </a:r>
            <a:endParaRPr b="1" sz="3300">
              <a:solidFill>
                <a:srgbClr val="525252"/>
              </a:solidFill>
              <a:latin typeface="Arial"/>
              <a:ea typeface="Arial"/>
              <a:cs typeface="Arial"/>
              <a:sym typeface="Arial"/>
            </a:endParaRPr>
          </a:p>
        </p:txBody>
      </p:sp>
      <p:sp>
        <p:nvSpPr>
          <p:cNvPr id="479" name="Google Shape;479;g10a843d4835_1_212"/>
          <p:cNvSpPr txBox="1"/>
          <p:nvPr>
            <p:ph idx="1" type="body"/>
          </p:nvPr>
        </p:nvSpPr>
        <p:spPr>
          <a:xfrm>
            <a:off x="311050" y="1731375"/>
            <a:ext cx="8583000" cy="4920300"/>
          </a:xfrm>
          <a:prstGeom prst="rect">
            <a:avLst/>
          </a:prstGeom>
          <a:noFill/>
          <a:ln>
            <a:noFill/>
          </a:ln>
        </p:spPr>
        <p:txBody>
          <a:bodyPr anchorCtr="0" anchor="t" bIns="45700" lIns="91425" spcFirstLastPara="1" rIns="91425" wrap="square" tIns="45700">
            <a:normAutofit/>
          </a:bodyPr>
          <a:lstStyle/>
          <a:p>
            <a:pPr indent="-355600" lvl="0" marL="457200" rtl="0" algn="l">
              <a:lnSpc>
                <a:spcPct val="115000"/>
              </a:lnSpc>
              <a:spcBef>
                <a:spcPts val="1000"/>
              </a:spcBef>
              <a:spcAft>
                <a:spcPts val="0"/>
              </a:spcAft>
              <a:buSzPts val="2000"/>
              <a:buFont typeface="Arial"/>
              <a:buChar char="●"/>
            </a:pPr>
            <a:r>
              <a:rPr b="1" lang="en-US" sz="2000">
                <a:latin typeface="Arial"/>
                <a:ea typeface="Arial"/>
                <a:cs typeface="Arial"/>
                <a:sym typeface="Arial"/>
              </a:rPr>
              <a:t>River View (mobile home preservation w/ROC USA):</a:t>
            </a:r>
            <a:endParaRPr sz="2000">
              <a:latin typeface="Arial"/>
              <a:ea typeface="Arial"/>
              <a:cs typeface="Arial"/>
              <a:sym typeface="Arial"/>
            </a:endParaRPr>
          </a:p>
          <a:p>
            <a:pPr indent="-355600" lvl="1" marL="914400" rtl="0" algn="l">
              <a:lnSpc>
                <a:spcPct val="115000"/>
              </a:lnSpc>
              <a:spcBef>
                <a:spcPts val="0"/>
              </a:spcBef>
              <a:spcAft>
                <a:spcPts val="0"/>
              </a:spcAft>
              <a:buSzPts val="2000"/>
              <a:buFont typeface="Arial"/>
              <a:buChar char="○"/>
            </a:pPr>
            <a:r>
              <a:rPr lang="en-US" sz="2000">
                <a:solidFill>
                  <a:schemeClr val="dk1"/>
                </a:solidFill>
                <a:latin typeface="Arial"/>
                <a:ea typeface="Arial"/>
                <a:cs typeface="Arial"/>
                <a:sym typeface="Arial"/>
              </a:rPr>
              <a:t>Residents of the 120-unit Riverview Mobile Home Park formed the Animas View MHP Co-op in early 2021 to organize and secure funding to purchase their mobile home park that went up for sale in late 2020 (14 million and multiple funders)</a:t>
            </a:r>
            <a:endParaRPr sz="2000">
              <a:latin typeface="Arial"/>
              <a:ea typeface="Arial"/>
              <a:cs typeface="Arial"/>
              <a:sym typeface="Arial"/>
            </a:endParaRPr>
          </a:p>
          <a:p>
            <a:pPr indent="-355600" lvl="0" marL="457200" rtl="0" algn="l">
              <a:lnSpc>
                <a:spcPct val="115000"/>
              </a:lnSpc>
              <a:spcBef>
                <a:spcPts val="1000"/>
              </a:spcBef>
              <a:spcAft>
                <a:spcPts val="0"/>
              </a:spcAft>
              <a:buSzPts val="2000"/>
              <a:buFont typeface="Arial"/>
              <a:buChar char="●"/>
            </a:pPr>
            <a:r>
              <a:rPr b="1" lang="en-US" sz="2000">
                <a:latin typeface="Arial"/>
                <a:ea typeface="Arial"/>
                <a:cs typeface="Arial"/>
                <a:sym typeface="Arial"/>
              </a:rPr>
              <a:t>Tamarin square preservation 2020/21:</a:t>
            </a:r>
            <a:endParaRPr b="1" sz="2000">
              <a:latin typeface="Arial"/>
              <a:ea typeface="Arial"/>
              <a:cs typeface="Arial"/>
              <a:sym typeface="Arial"/>
            </a:endParaRPr>
          </a:p>
          <a:p>
            <a:pPr indent="-355600" lvl="1" marL="914400" rtl="0" algn="l">
              <a:lnSpc>
                <a:spcPct val="115000"/>
              </a:lnSpc>
              <a:spcBef>
                <a:spcPts val="1000"/>
              </a:spcBef>
              <a:spcAft>
                <a:spcPts val="0"/>
              </a:spcAft>
              <a:buSzPts val="2000"/>
              <a:buFont typeface="Arial"/>
              <a:buChar char="○"/>
            </a:pPr>
            <a:r>
              <a:rPr lang="en-US" sz="2000" u="sng">
                <a:latin typeface="Arial"/>
                <a:ea typeface="Arial"/>
                <a:cs typeface="Arial"/>
                <a:sym typeface="Arial"/>
              </a:rPr>
              <a:t>How it was done</a:t>
            </a:r>
            <a:r>
              <a:rPr lang="en-US" sz="2000">
                <a:latin typeface="Arial"/>
                <a:ea typeface="Arial"/>
                <a:cs typeface="Arial"/>
                <a:sym typeface="Arial"/>
              </a:rPr>
              <a:t>: local allocation of Private Activity Bonds, and tax credits and additional development capacity with willing property owner. Rehabbed and extended the affordability period for an additional 20 years.</a:t>
            </a:r>
            <a:endParaRPr sz="2000">
              <a:latin typeface="Arial"/>
              <a:ea typeface="Arial"/>
              <a:cs typeface="Arial"/>
              <a:sym typeface="Arial"/>
            </a:endParaRPr>
          </a:p>
          <a:p>
            <a:pPr indent="-355600" lvl="1" marL="914400" rtl="0" algn="l">
              <a:lnSpc>
                <a:spcPct val="115000"/>
              </a:lnSpc>
              <a:spcBef>
                <a:spcPts val="0"/>
              </a:spcBef>
              <a:spcAft>
                <a:spcPts val="0"/>
              </a:spcAft>
              <a:buSzPts val="2000"/>
              <a:buFont typeface="Arial"/>
              <a:buChar char="○"/>
            </a:pPr>
            <a:r>
              <a:rPr lang="en-US" sz="2000" u="sng">
                <a:latin typeface="Arial"/>
                <a:ea typeface="Arial"/>
                <a:cs typeface="Arial"/>
                <a:sym typeface="Arial"/>
              </a:rPr>
              <a:t>What’s Next</a:t>
            </a:r>
            <a:r>
              <a:rPr lang="en-US" sz="2000">
                <a:latin typeface="Arial"/>
                <a:ea typeface="Arial"/>
                <a:cs typeface="Arial"/>
                <a:sym typeface="Arial"/>
              </a:rPr>
              <a:t>: Expect requests from Mercy Housing to preserve properties in 2023 and 2024-over 100 units built over 15 years ago.</a:t>
            </a:r>
            <a:endParaRPr sz="2000">
              <a:latin typeface="Arial"/>
              <a:ea typeface="Arial"/>
              <a:cs typeface="Arial"/>
              <a:sym typeface="Arial"/>
            </a:endParaRPr>
          </a:p>
        </p:txBody>
      </p:sp>
      <p:pic>
        <p:nvPicPr>
          <p:cNvPr id="480" name="Google Shape;480;g10a843d4835_1_212"/>
          <p:cNvPicPr preferRelativeResize="0"/>
          <p:nvPr/>
        </p:nvPicPr>
        <p:blipFill rotWithShape="1">
          <a:blip r:embed="rId3">
            <a:alphaModFix/>
          </a:blip>
          <a:srcRect b="0" l="66101" r="9458" t="0"/>
          <a:stretch/>
        </p:blipFill>
        <p:spPr>
          <a:xfrm>
            <a:off x="9677800" y="0"/>
            <a:ext cx="2514200" cy="685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484" name="Shape 484"/>
        <p:cNvGrpSpPr/>
        <p:nvPr/>
      </p:nvGrpSpPr>
      <p:grpSpPr>
        <a:xfrm>
          <a:off x="0" y="0"/>
          <a:ext cx="0" cy="0"/>
          <a:chOff x="0" y="0"/>
          <a:chExt cx="0" cy="0"/>
        </a:xfrm>
      </p:grpSpPr>
      <p:sp>
        <p:nvSpPr>
          <p:cNvPr id="485" name="Google Shape;485;g10a843d4835_7_616"/>
          <p:cNvSpPr txBox="1"/>
          <p:nvPr>
            <p:ph type="title"/>
          </p:nvPr>
        </p:nvSpPr>
        <p:spPr>
          <a:xfrm>
            <a:off x="311050" y="351600"/>
            <a:ext cx="9245100" cy="1325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54054"/>
              <a:buNone/>
            </a:pPr>
            <a:r>
              <a:rPr b="1" lang="en-US">
                <a:solidFill>
                  <a:srgbClr val="525252"/>
                </a:solidFill>
                <a:latin typeface="Arial"/>
                <a:ea typeface="Arial"/>
                <a:cs typeface="Arial"/>
                <a:sym typeface="Arial"/>
              </a:rPr>
              <a:t>Promote and develop below market housing</a:t>
            </a:r>
            <a:endParaRPr b="1">
              <a:solidFill>
                <a:srgbClr val="525252"/>
              </a:solidFill>
              <a:latin typeface="Arial"/>
              <a:ea typeface="Arial"/>
              <a:cs typeface="Arial"/>
              <a:sym typeface="Arial"/>
            </a:endParaRPr>
          </a:p>
          <a:p>
            <a:pPr indent="0" lvl="0" marL="0" rtl="0" algn="l">
              <a:lnSpc>
                <a:spcPct val="90000"/>
              </a:lnSpc>
              <a:spcBef>
                <a:spcPts val="0"/>
              </a:spcBef>
              <a:spcAft>
                <a:spcPts val="0"/>
              </a:spcAft>
              <a:buClr>
                <a:schemeClr val="dk1"/>
              </a:buClr>
              <a:buSzPct val="48648"/>
              <a:buNone/>
            </a:pPr>
            <a:r>
              <a:t/>
            </a:r>
            <a:endParaRPr b="1">
              <a:solidFill>
                <a:srgbClr val="525252"/>
              </a:solidFill>
              <a:latin typeface="Arial"/>
              <a:ea typeface="Arial"/>
              <a:cs typeface="Arial"/>
              <a:sym typeface="Arial"/>
            </a:endParaRPr>
          </a:p>
        </p:txBody>
      </p:sp>
      <p:sp>
        <p:nvSpPr>
          <p:cNvPr id="486" name="Google Shape;486;g10a843d4835_7_616"/>
          <p:cNvSpPr txBox="1"/>
          <p:nvPr>
            <p:ph idx="1" type="body"/>
          </p:nvPr>
        </p:nvSpPr>
        <p:spPr>
          <a:xfrm>
            <a:off x="311050" y="1528625"/>
            <a:ext cx="8583000" cy="4540500"/>
          </a:xfrm>
          <a:prstGeom prst="rect">
            <a:avLst/>
          </a:prstGeom>
          <a:noFill/>
          <a:ln>
            <a:noFill/>
          </a:ln>
        </p:spPr>
        <p:txBody>
          <a:bodyPr anchorCtr="0" anchor="t" bIns="45700" lIns="91425" spcFirstLastPara="1" rIns="91425" wrap="square" tIns="45700">
            <a:normAutofit/>
          </a:bodyPr>
          <a:lstStyle/>
          <a:p>
            <a:pPr indent="-355600" lvl="0" marL="457200" rtl="0" algn="l">
              <a:lnSpc>
                <a:spcPct val="115000"/>
              </a:lnSpc>
              <a:spcBef>
                <a:spcPts val="1000"/>
              </a:spcBef>
              <a:spcAft>
                <a:spcPts val="0"/>
              </a:spcAft>
              <a:buSzPts val="2000"/>
              <a:buFont typeface="Arial"/>
              <a:buChar char="•"/>
            </a:pPr>
            <a:r>
              <a:rPr lang="en-US" sz="2000">
                <a:latin typeface="Arial"/>
                <a:ea typeface="Arial"/>
                <a:cs typeface="Arial"/>
                <a:sym typeface="Arial"/>
              </a:rPr>
              <a:t>Identify a development pipeline and help to subsidize land development (capacity plus resources) so that we can create below-market opportunities.</a:t>
            </a:r>
            <a:endParaRPr sz="2000">
              <a:latin typeface="Arial"/>
              <a:ea typeface="Arial"/>
              <a:cs typeface="Arial"/>
              <a:sym typeface="Arial"/>
            </a:endParaRPr>
          </a:p>
          <a:p>
            <a:pPr indent="-355600" lvl="0" marL="457200" rtl="0" algn="l">
              <a:lnSpc>
                <a:spcPct val="115000"/>
              </a:lnSpc>
              <a:spcBef>
                <a:spcPts val="1000"/>
              </a:spcBef>
              <a:spcAft>
                <a:spcPts val="0"/>
              </a:spcAft>
              <a:buSzPts val="2000"/>
              <a:buFont typeface="Arial"/>
              <a:buChar char="•"/>
            </a:pPr>
            <a:r>
              <a:rPr lang="en-US" sz="2000">
                <a:latin typeface="Arial"/>
                <a:ea typeface="Arial"/>
                <a:cs typeface="Arial"/>
                <a:sym typeface="Arial"/>
              </a:rPr>
              <a:t>Increase development capacity through public/private partnerships for vertical development.</a:t>
            </a:r>
            <a:endParaRPr sz="2000">
              <a:latin typeface="Arial"/>
              <a:ea typeface="Arial"/>
              <a:cs typeface="Arial"/>
              <a:sym typeface="Arial"/>
            </a:endParaRPr>
          </a:p>
          <a:p>
            <a:pPr indent="-355600" lvl="0" marL="457200" rtl="0" algn="l">
              <a:lnSpc>
                <a:spcPct val="115000"/>
              </a:lnSpc>
              <a:spcBef>
                <a:spcPts val="1000"/>
              </a:spcBef>
              <a:spcAft>
                <a:spcPts val="0"/>
              </a:spcAft>
              <a:buSzPts val="2000"/>
              <a:buFont typeface="Arial"/>
              <a:buChar char="•"/>
            </a:pPr>
            <a:r>
              <a:rPr lang="en-US" sz="2000">
                <a:latin typeface="Arial"/>
                <a:ea typeface="Arial"/>
                <a:cs typeface="Arial"/>
                <a:sym typeface="Arial"/>
              </a:rPr>
              <a:t>Subsidize development with increased state and federal funding resources as well as use public financing tools to offset development costs.</a:t>
            </a:r>
            <a:endParaRPr sz="2000">
              <a:latin typeface="Arial"/>
              <a:ea typeface="Arial"/>
              <a:cs typeface="Arial"/>
              <a:sym typeface="Arial"/>
            </a:endParaRPr>
          </a:p>
          <a:p>
            <a:pPr indent="-355600" lvl="0" marL="457200" rtl="0" algn="l">
              <a:lnSpc>
                <a:spcPct val="115000"/>
              </a:lnSpc>
              <a:spcBef>
                <a:spcPts val="1000"/>
              </a:spcBef>
              <a:spcAft>
                <a:spcPts val="0"/>
              </a:spcAft>
              <a:buSzPts val="2000"/>
              <a:buFont typeface="Arial"/>
              <a:buChar char="•"/>
            </a:pPr>
            <a:r>
              <a:rPr lang="en-US" sz="2000">
                <a:latin typeface="Arial"/>
                <a:ea typeface="Arial"/>
                <a:cs typeface="Arial"/>
                <a:sym typeface="Arial"/>
              </a:rPr>
              <a:t>Simplify and streamline the planning and entitlement process.</a:t>
            </a:r>
            <a:endParaRPr sz="2000">
              <a:latin typeface="Arial"/>
              <a:ea typeface="Arial"/>
              <a:cs typeface="Arial"/>
              <a:sym typeface="Arial"/>
            </a:endParaRPr>
          </a:p>
          <a:p>
            <a:pPr indent="-355600" lvl="0" marL="457200" rtl="0" algn="l">
              <a:lnSpc>
                <a:spcPct val="115000"/>
              </a:lnSpc>
              <a:spcBef>
                <a:spcPts val="1000"/>
              </a:spcBef>
              <a:spcAft>
                <a:spcPts val="0"/>
              </a:spcAft>
              <a:buSzPts val="2000"/>
              <a:buFont typeface="Arial"/>
              <a:buChar char="•"/>
            </a:pPr>
            <a:r>
              <a:rPr lang="en-US" sz="2000">
                <a:latin typeface="Arial"/>
                <a:ea typeface="Arial"/>
                <a:cs typeface="Arial"/>
                <a:sym typeface="Arial"/>
              </a:rPr>
              <a:t>Create a supportive development environment and create consistency across the region.</a:t>
            </a:r>
            <a:endParaRPr b="1" sz="2000">
              <a:latin typeface="Arial"/>
              <a:ea typeface="Arial"/>
              <a:cs typeface="Arial"/>
              <a:sym typeface="Arial"/>
            </a:endParaRPr>
          </a:p>
        </p:txBody>
      </p:sp>
      <p:pic>
        <p:nvPicPr>
          <p:cNvPr id="487" name="Google Shape;487;g10a843d4835_7_616"/>
          <p:cNvPicPr preferRelativeResize="0"/>
          <p:nvPr/>
        </p:nvPicPr>
        <p:blipFill rotWithShape="1">
          <a:blip r:embed="rId3">
            <a:alphaModFix/>
          </a:blip>
          <a:srcRect b="0" l="66101" r="9458" t="0"/>
          <a:stretch/>
        </p:blipFill>
        <p:spPr>
          <a:xfrm>
            <a:off x="9677800" y="0"/>
            <a:ext cx="2514200"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491" name="Shape 491"/>
        <p:cNvGrpSpPr/>
        <p:nvPr/>
      </p:nvGrpSpPr>
      <p:grpSpPr>
        <a:xfrm>
          <a:off x="0" y="0"/>
          <a:ext cx="0" cy="0"/>
          <a:chOff x="0" y="0"/>
          <a:chExt cx="0" cy="0"/>
        </a:xfrm>
      </p:grpSpPr>
      <p:sp>
        <p:nvSpPr>
          <p:cNvPr id="492" name="Google Shape;492;g10a843d4835_7_624"/>
          <p:cNvSpPr txBox="1"/>
          <p:nvPr>
            <p:ph type="title"/>
          </p:nvPr>
        </p:nvSpPr>
        <p:spPr>
          <a:xfrm>
            <a:off x="311050" y="351600"/>
            <a:ext cx="92451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b="1" lang="en-US">
                <a:solidFill>
                  <a:srgbClr val="525252"/>
                </a:solidFill>
                <a:latin typeface="Arial"/>
                <a:ea typeface="Arial"/>
                <a:cs typeface="Arial"/>
                <a:sym typeface="Arial"/>
              </a:rPr>
              <a:t>Stabilize those who are housed already</a:t>
            </a:r>
            <a:endParaRPr b="1">
              <a:solidFill>
                <a:srgbClr val="525252"/>
              </a:solidFill>
              <a:latin typeface="Arial"/>
              <a:ea typeface="Arial"/>
              <a:cs typeface="Arial"/>
              <a:sym typeface="Arial"/>
            </a:endParaRPr>
          </a:p>
          <a:p>
            <a:pPr indent="0" lvl="0" marL="0" rtl="0" algn="l">
              <a:lnSpc>
                <a:spcPct val="90000"/>
              </a:lnSpc>
              <a:spcBef>
                <a:spcPts val="0"/>
              </a:spcBef>
              <a:spcAft>
                <a:spcPts val="0"/>
              </a:spcAft>
              <a:buClr>
                <a:schemeClr val="dk1"/>
              </a:buClr>
              <a:buSzPts val="1800"/>
              <a:buNone/>
            </a:pPr>
            <a:r>
              <a:t/>
            </a:r>
            <a:endParaRPr b="1">
              <a:solidFill>
                <a:srgbClr val="525252"/>
              </a:solidFill>
              <a:latin typeface="Arial"/>
              <a:ea typeface="Arial"/>
              <a:cs typeface="Arial"/>
              <a:sym typeface="Arial"/>
            </a:endParaRPr>
          </a:p>
        </p:txBody>
      </p:sp>
      <p:sp>
        <p:nvSpPr>
          <p:cNvPr id="493" name="Google Shape;493;g10a843d4835_7_624"/>
          <p:cNvSpPr txBox="1"/>
          <p:nvPr>
            <p:ph idx="1" type="body"/>
          </p:nvPr>
        </p:nvSpPr>
        <p:spPr>
          <a:xfrm>
            <a:off x="311050" y="1528625"/>
            <a:ext cx="8583000" cy="4540500"/>
          </a:xfrm>
          <a:prstGeom prst="rect">
            <a:avLst/>
          </a:prstGeom>
          <a:noFill/>
          <a:ln>
            <a:noFill/>
          </a:ln>
        </p:spPr>
        <p:txBody>
          <a:bodyPr anchorCtr="0" anchor="t" bIns="45700" lIns="91425" spcFirstLastPara="1" rIns="91425" wrap="square" tIns="45700">
            <a:normAutofit/>
          </a:bodyPr>
          <a:lstStyle/>
          <a:p>
            <a:pPr indent="-355600" lvl="0" marL="457200" rtl="0" algn="l">
              <a:lnSpc>
                <a:spcPct val="115000"/>
              </a:lnSpc>
              <a:spcBef>
                <a:spcPts val="1000"/>
              </a:spcBef>
              <a:spcAft>
                <a:spcPts val="0"/>
              </a:spcAft>
              <a:buSzPts val="2000"/>
              <a:buFont typeface="Arial"/>
              <a:buChar char="•"/>
            </a:pPr>
            <a:r>
              <a:rPr lang="en-US" sz="2000">
                <a:latin typeface="Arial"/>
                <a:ea typeface="Arial"/>
                <a:cs typeface="Arial"/>
                <a:sym typeface="Arial"/>
              </a:rPr>
              <a:t>Service Providers </a:t>
            </a:r>
            <a:r>
              <a:rPr lang="en-US" sz="2000">
                <a:latin typeface="Arial"/>
                <a:ea typeface="Arial"/>
                <a:cs typeface="Arial"/>
                <a:sym typeface="Arial"/>
              </a:rPr>
              <a:t>manage several programs that help navigate housing opportunities for local residents</a:t>
            </a:r>
            <a:endParaRPr sz="2000">
              <a:latin typeface="Arial"/>
              <a:ea typeface="Arial"/>
              <a:cs typeface="Arial"/>
              <a:sym typeface="Arial"/>
            </a:endParaRPr>
          </a:p>
          <a:p>
            <a:pPr indent="-355600" lvl="0" marL="457200" rtl="0" algn="l">
              <a:lnSpc>
                <a:spcPct val="115000"/>
              </a:lnSpc>
              <a:spcBef>
                <a:spcPts val="1000"/>
              </a:spcBef>
              <a:spcAft>
                <a:spcPts val="0"/>
              </a:spcAft>
              <a:buSzPts val="2000"/>
              <a:buFont typeface="Arial"/>
              <a:buChar char="•"/>
            </a:pPr>
            <a:r>
              <a:rPr lang="en-US" sz="2000">
                <a:latin typeface="Arial"/>
                <a:ea typeface="Arial"/>
                <a:cs typeface="Arial"/>
                <a:sym typeface="Arial"/>
              </a:rPr>
              <a:t>This also includes programs to prevent homelessness and to rapidly rehouse those that fall into homelessness.</a:t>
            </a:r>
            <a:endParaRPr sz="2000">
              <a:latin typeface="Arial"/>
              <a:ea typeface="Arial"/>
              <a:cs typeface="Arial"/>
              <a:sym typeface="Arial"/>
            </a:endParaRPr>
          </a:p>
          <a:p>
            <a:pPr indent="-355600" lvl="0" marL="457200" rtl="0" algn="l">
              <a:lnSpc>
                <a:spcPct val="115000"/>
              </a:lnSpc>
              <a:spcBef>
                <a:spcPts val="1000"/>
              </a:spcBef>
              <a:spcAft>
                <a:spcPts val="0"/>
              </a:spcAft>
              <a:buSzPts val="2000"/>
              <a:buFont typeface="Arial"/>
              <a:buChar char="•"/>
            </a:pPr>
            <a:r>
              <a:rPr lang="en-US" sz="2000">
                <a:latin typeface="Arial"/>
                <a:ea typeface="Arial"/>
                <a:cs typeface="Arial"/>
                <a:sym typeface="Arial"/>
              </a:rPr>
              <a:t>Programs that provide emergency assistance, financial literacy classes and help navigate benefits are critical to stabilizing those that are already housed.</a:t>
            </a:r>
            <a:endParaRPr sz="2000">
              <a:latin typeface="Arial"/>
              <a:ea typeface="Arial"/>
              <a:cs typeface="Arial"/>
              <a:sym typeface="Arial"/>
            </a:endParaRPr>
          </a:p>
          <a:p>
            <a:pPr indent="-355600" lvl="0" marL="457200" rtl="0" algn="l">
              <a:lnSpc>
                <a:spcPct val="115000"/>
              </a:lnSpc>
              <a:spcBef>
                <a:spcPts val="1000"/>
              </a:spcBef>
              <a:spcAft>
                <a:spcPts val="0"/>
              </a:spcAft>
              <a:buSzPts val="2000"/>
              <a:buFont typeface="Arial"/>
              <a:buChar char="•"/>
            </a:pPr>
            <a:r>
              <a:rPr lang="en-US" sz="2000">
                <a:latin typeface="Arial"/>
                <a:ea typeface="Arial"/>
                <a:cs typeface="Arial"/>
                <a:sym typeface="Arial"/>
              </a:rPr>
              <a:t>In the last two years we have seen a significant need and increase in tenant protections counseling, education and eviction prevention programs.</a:t>
            </a:r>
            <a:endParaRPr sz="2000">
              <a:latin typeface="Arial"/>
              <a:ea typeface="Arial"/>
              <a:cs typeface="Arial"/>
              <a:sym typeface="Arial"/>
            </a:endParaRPr>
          </a:p>
        </p:txBody>
      </p:sp>
      <p:pic>
        <p:nvPicPr>
          <p:cNvPr id="494" name="Google Shape;494;g10a843d4835_7_624"/>
          <p:cNvPicPr preferRelativeResize="0"/>
          <p:nvPr/>
        </p:nvPicPr>
        <p:blipFill rotWithShape="1">
          <a:blip r:embed="rId3">
            <a:alphaModFix/>
          </a:blip>
          <a:srcRect b="0" l="66101" r="9458" t="0"/>
          <a:stretch/>
        </p:blipFill>
        <p:spPr>
          <a:xfrm>
            <a:off x="9677800" y="0"/>
            <a:ext cx="2514200"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498" name="Shape 498"/>
        <p:cNvGrpSpPr/>
        <p:nvPr/>
      </p:nvGrpSpPr>
      <p:grpSpPr>
        <a:xfrm>
          <a:off x="0" y="0"/>
          <a:ext cx="0" cy="0"/>
          <a:chOff x="0" y="0"/>
          <a:chExt cx="0" cy="0"/>
        </a:xfrm>
      </p:grpSpPr>
      <p:sp>
        <p:nvSpPr>
          <p:cNvPr id="499" name="Google Shape;499;g10a843d4835_7_653"/>
          <p:cNvSpPr txBox="1"/>
          <p:nvPr>
            <p:ph type="title"/>
          </p:nvPr>
        </p:nvSpPr>
        <p:spPr>
          <a:xfrm>
            <a:off x="311050" y="-29400"/>
            <a:ext cx="92451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b="1" lang="en-US">
                <a:solidFill>
                  <a:srgbClr val="525252"/>
                </a:solidFill>
                <a:latin typeface="Arial"/>
                <a:ea typeface="Arial"/>
                <a:cs typeface="Arial"/>
                <a:sym typeface="Arial"/>
              </a:rPr>
              <a:t>Capacity Building</a:t>
            </a:r>
            <a:endParaRPr b="1">
              <a:solidFill>
                <a:srgbClr val="525252"/>
              </a:solidFill>
              <a:latin typeface="Arial"/>
              <a:ea typeface="Arial"/>
              <a:cs typeface="Arial"/>
              <a:sym typeface="Arial"/>
            </a:endParaRPr>
          </a:p>
        </p:txBody>
      </p:sp>
      <p:sp>
        <p:nvSpPr>
          <p:cNvPr id="500" name="Google Shape;500;g10a843d4835_7_653"/>
          <p:cNvSpPr txBox="1"/>
          <p:nvPr>
            <p:ph idx="1" type="body"/>
          </p:nvPr>
        </p:nvSpPr>
        <p:spPr>
          <a:xfrm>
            <a:off x="419175" y="1188175"/>
            <a:ext cx="8583000" cy="4540500"/>
          </a:xfrm>
          <a:prstGeom prst="rect">
            <a:avLst/>
          </a:prstGeom>
          <a:noFill/>
          <a:ln>
            <a:noFill/>
          </a:ln>
        </p:spPr>
        <p:txBody>
          <a:bodyPr anchorCtr="0" anchor="t" bIns="45700" lIns="91425" spcFirstLastPara="1" rIns="91425" wrap="square" tIns="45700">
            <a:normAutofit/>
          </a:bodyPr>
          <a:lstStyle/>
          <a:p>
            <a:pPr indent="-355600" lvl="0" marL="457200" rtl="0" algn="l">
              <a:lnSpc>
                <a:spcPct val="90000"/>
              </a:lnSpc>
              <a:spcBef>
                <a:spcPts val="1000"/>
              </a:spcBef>
              <a:spcAft>
                <a:spcPts val="0"/>
              </a:spcAft>
              <a:buClr>
                <a:srgbClr val="525252"/>
              </a:buClr>
              <a:buSzPts val="2000"/>
              <a:buFont typeface="Arial"/>
              <a:buChar char="•"/>
            </a:pPr>
            <a:r>
              <a:rPr lang="en-US">
                <a:solidFill>
                  <a:srgbClr val="525252"/>
                </a:solidFill>
                <a:latin typeface="Arial"/>
                <a:ea typeface="Arial"/>
                <a:cs typeface="Arial"/>
                <a:sym typeface="Arial"/>
              </a:rPr>
              <a:t>Support core program infrastructure-what is working now?</a:t>
            </a:r>
            <a:endParaRPr>
              <a:solidFill>
                <a:srgbClr val="525252"/>
              </a:solidFill>
              <a:latin typeface="Arial"/>
              <a:ea typeface="Arial"/>
              <a:cs typeface="Arial"/>
              <a:sym typeface="Arial"/>
            </a:endParaRPr>
          </a:p>
          <a:p>
            <a:pPr indent="-355600" lvl="0" marL="457200" rtl="0" algn="l">
              <a:lnSpc>
                <a:spcPct val="90000"/>
              </a:lnSpc>
              <a:spcBef>
                <a:spcPts val="1000"/>
              </a:spcBef>
              <a:spcAft>
                <a:spcPts val="0"/>
              </a:spcAft>
              <a:buClr>
                <a:srgbClr val="525252"/>
              </a:buClr>
              <a:buSzPts val="2000"/>
              <a:buFont typeface="Arial"/>
              <a:buChar char="•"/>
            </a:pPr>
            <a:r>
              <a:rPr lang="en-US">
                <a:solidFill>
                  <a:srgbClr val="525252"/>
                </a:solidFill>
                <a:latin typeface="Arial"/>
                <a:ea typeface="Arial"/>
                <a:cs typeface="Arial"/>
                <a:sym typeface="Arial"/>
              </a:rPr>
              <a:t>If you need additional program capacity can you recruit an agency in or do you build from scratch?</a:t>
            </a:r>
            <a:endParaRPr>
              <a:solidFill>
                <a:srgbClr val="525252"/>
              </a:solidFill>
              <a:latin typeface="Arial"/>
              <a:ea typeface="Arial"/>
              <a:cs typeface="Arial"/>
              <a:sym typeface="Arial"/>
            </a:endParaRPr>
          </a:p>
          <a:p>
            <a:pPr indent="-355600" lvl="0" marL="457200" rtl="0" algn="l">
              <a:lnSpc>
                <a:spcPct val="90000"/>
              </a:lnSpc>
              <a:spcBef>
                <a:spcPts val="1000"/>
              </a:spcBef>
              <a:spcAft>
                <a:spcPts val="0"/>
              </a:spcAft>
              <a:buClr>
                <a:srgbClr val="525252"/>
              </a:buClr>
              <a:buSzPts val="2000"/>
              <a:buFont typeface="Arial"/>
              <a:buChar char="•"/>
            </a:pPr>
            <a:r>
              <a:rPr lang="en-US">
                <a:solidFill>
                  <a:srgbClr val="525252"/>
                </a:solidFill>
                <a:latin typeface="Arial"/>
                <a:ea typeface="Arial"/>
                <a:cs typeface="Arial"/>
                <a:sym typeface="Arial"/>
              </a:rPr>
              <a:t>Assist local governments with grants, program management and policy development.</a:t>
            </a:r>
            <a:endParaRPr>
              <a:solidFill>
                <a:srgbClr val="525252"/>
              </a:solidFill>
              <a:latin typeface="Arial"/>
              <a:ea typeface="Arial"/>
              <a:cs typeface="Arial"/>
              <a:sym typeface="Arial"/>
            </a:endParaRPr>
          </a:p>
          <a:p>
            <a:pPr indent="-355600" lvl="0" marL="457200" rtl="0" algn="l">
              <a:lnSpc>
                <a:spcPct val="90000"/>
              </a:lnSpc>
              <a:spcBef>
                <a:spcPts val="1000"/>
              </a:spcBef>
              <a:spcAft>
                <a:spcPts val="0"/>
              </a:spcAft>
              <a:buClr>
                <a:srgbClr val="525252"/>
              </a:buClr>
              <a:buSzPts val="2000"/>
              <a:buFont typeface="Arial"/>
              <a:buChar char="•"/>
            </a:pPr>
            <a:r>
              <a:rPr lang="en-US">
                <a:solidFill>
                  <a:srgbClr val="525252"/>
                </a:solidFill>
                <a:latin typeface="Arial"/>
                <a:ea typeface="Arial"/>
                <a:cs typeface="Arial"/>
                <a:sym typeface="Arial"/>
              </a:rPr>
              <a:t>Support private developers interested and willing to create new below-market housing opportunities. </a:t>
            </a:r>
            <a:endParaRPr>
              <a:solidFill>
                <a:srgbClr val="525252"/>
              </a:solidFill>
              <a:latin typeface="Arial"/>
              <a:ea typeface="Arial"/>
              <a:cs typeface="Arial"/>
              <a:sym typeface="Arial"/>
            </a:endParaRPr>
          </a:p>
          <a:p>
            <a:pPr indent="-355600" lvl="0" marL="457200" rtl="0" algn="l">
              <a:lnSpc>
                <a:spcPct val="90000"/>
              </a:lnSpc>
              <a:spcBef>
                <a:spcPts val="1000"/>
              </a:spcBef>
              <a:spcAft>
                <a:spcPts val="0"/>
              </a:spcAft>
              <a:buClr>
                <a:srgbClr val="525252"/>
              </a:buClr>
              <a:buSzPts val="2000"/>
              <a:buFont typeface="Arial"/>
              <a:buChar char="•"/>
            </a:pPr>
            <a:r>
              <a:rPr lang="en-US">
                <a:solidFill>
                  <a:srgbClr val="525252"/>
                </a:solidFill>
                <a:latin typeface="Arial"/>
                <a:ea typeface="Arial"/>
                <a:cs typeface="Arial"/>
                <a:sym typeface="Arial"/>
              </a:rPr>
              <a:t>Continue to import development partners with expertise in tax credits and below market financing through government loan programs.</a:t>
            </a:r>
            <a:endParaRPr>
              <a:solidFill>
                <a:srgbClr val="525252"/>
              </a:solidFill>
              <a:latin typeface="Arial"/>
              <a:ea typeface="Arial"/>
              <a:cs typeface="Arial"/>
              <a:sym typeface="Arial"/>
            </a:endParaRPr>
          </a:p>
          <a:p>
            <a:pPr indent="0" lvl="0" marL="457200" rtl="0" algn="l">
              <a:lnSpc>
                <a:spcPct val="90000"/>
              </a:lnSpc>
              <a:spcBef>
                <a:spcPts val="1000"/>
              </a:spcBef>
              <a:spcAft>
                <a:spcPts val="0"/>
              </a:spcAft>
              <a:buNone/>
            </a:pPr>
            <a:r>
              <a:rPr lang="en-US">
                <a:solidFill>
                  <a:srgbClr val="525252"/>
                </a:solidFill>
                <a:latin typeface="Arial"/>
                <a:ea typeface="Arial"/>
                <a:cs typeface="Arial"/>
                <a:sym typeface="Arial"/>
              </a:rPr>
              <a:t>What is the role of policy? Limit short-term rentals, Inclusionary zoning, second home taxes etc?</a:t>
            </a:r>
            <a:endParaRPr sz="2000">
              <a:solidFill>
                <a:srgbClr val="525252"/>
              </a:solidFill>
              <a:latin typeface="Arial"/>
              <a:ea typeface="Arial"/>
              <a:cs typeface="Arial"/>
              <a:sym typeface="Arial"/>
            </a:endParaRPr>
          </a:p>
        </p:txBody>
      </p:sp>
      <p:pic>
        <p:nvPicPr>
          <p:cNvPr id="501" name="Google Shape;501;g10a843d4835_7_653"/>
          <p:cNvPicPr preferRelativeResize="0"/>
          <p:nvPr/>
        </p:nvPicPr>
        <p:blipFill rotWithShape="1">
          <a:blip r:embed="rId3">
            <a:alphaModFix/>
          </a:blip>
          <a:srcRect b="0" l="66101" r="9458" t="0"/>
          <a:stretch/>
        </p:blipFill>
        <p:spPr>
          <a:xfrm>
            <a:off x="9677800" y="0"/>
            <a:ext cx="2514200"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505" name="Shape 505"/>
        <p:cNvGrpSpPr/>
        <p:nvPr/>
      </p:nvGrpSpPr>
      <p:grpSpPr>
        <a:xfrm>
          <a:off x="0" y="0"/>
          <a:ext cx="0" cy="0"/>
          <a:chOff x="0" y="0"/>
          <a:chExt cx="0" cy="0"/>
        </a:xfrm>
      </p:grpSpPr>
      <p:sp>
        <p:nvSpPr>
          <p:cNvPr id="506" name="Google Shape;506;g10a843d4835_7_659"/>
          <p:cNvSpPr txBox="1"/>
          <p:nvPr>
            <p:ph type="title"/>
          </p:nvPr>
        </p:nvSpPr>
        <p:spPr>
          <a:xfrm>
            <a:off x="419175" y="351600"/>
            <a:ext cx="92451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b="1" lang="en-US">
                <a:solidFill>
                  <a:srgbClr val="525252"/>
                </a:solidFill>
                <a:latin typeface="Arial"/>
                <a:ea typeface="Arial"/>
                <a:cs typeface="Arial"/>
                <a:sym typeface="Arial"/>
              </a:rPr>
              <a:t>Private Sector Strategies</a:t>
            </a:r>
            <a:endParaRPr b="1">
              <a:solidFill>
                <a:srgbClr val="525252"/>
              </a:solidFill>
              <a:latin typeface="Arial"/>
              <a:ea typeface="Arial"/>
              <a:cs typeface="Arial"/>
              <a:sym typeface="Arial"/>
            </a:endParaRPr>
          </a:p>
        </p:txBody>
      </p:sp>
      <p:sp>
        <p:nvSpPr>
          <p:cNvPr id="507" name="Google Shape;507;g10a843d4835_7_659"/>
          <p:cNvSpPr txBox="1"/>
          <p:nvPr>
            <p:ph idx="1" type="body"/>
          </p:nvPr>
        </p:nvSpPr>
        <p:spPr>
          <a:xfrm>
            <a:off x="419175" y="1569175"/>
            <a:ext cx="7055400" cy="45405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rgbClr val="000000"/>
              </a:buClr>
              <a:buSzPts val="1800"/>
              <a:buFont typeface="Arial"/>
              <a:buChar char="•"/>
            </a:pPr>
            <a:r>
              <a:rPr lang="en-US" sz="2400">
                <a:solidFill>
                  <a:srgbClr val="595959"/>
                </a:solidFill>
                <a:latin typeface="Arial"/>
                <a:ea typeface="Arial"/>
                <a:cs typeface="Arial"/>
                <a:sym typeface="Arial"/>
              </a:rPr>
              <a:t>Work with employers to identify resources including potential redevelopment sites.</a:t>
            </a:r>
            <a:endParaRPr sz="2400">
              <a:solidFill>
                <a:srgbClr val="595959"/>
              </a:solidFill>
              <a:latin typeface="Arial"/>
              <a:ea typeface="Arial"/>
              <a:cs typeface="Arial"/>
              <a:sym typeface="Arial"/>
            </a:endParaRPr>
          </a:p>
          <a:p>
            <a:pPr indent="-342900" lvl="0" marL="457200" rtl="0" algn="l">
              <a:lnSpc>
                <a:spcPct val="90000"/>
              </a:lnSpc>
              <a:spcBef>
                <a:spcPts val="1000"/>
              </a:spcBef>
              <a:spcAft>
                <a:spcPts val="0"/>
              </a:spcAft>
              <a:buClr>
                <a:srgbClr val="000000"/>
              </a:buClr>
              <a:buSzPts val="1800"/>
              <a:buFont typeface="Arial"/>
              <a:buChar char="•"/>
            </a:pPr>
            <a:r>
              <a:rPr lang="en-US" sz="2400">
                <a:solidFill>
                  <a:srgbClr val="595959"/>
                </a:solidFill>
                <a:latin typeface="Arial"/>
                <a:ea typeface="Arial"/>
                <a:cs typeface="Arial"/>
                <a:sym typeface="Arial"/>
              </a:rPr>
              <a:t>Continue building mortgage assistance programs-employer funded that can be matched with public resources.</a:t>
            </a:r>
            <a:endParaRPr sz="2400">
              <a:solidFill>
                <a:srgbClr val="595959"/>
              </a:solidFill>
              <a:latin typeface="Arial"/>
              <a:ea typeface="Arial"/>
              <a:cs typeface="Arial"/>
              <a:sym typeface="Arial"/>
            </a:endParaRPr>
          </a:p>
          <a:p>
            <a:pPr indent="-342900" lvl="0" marL="457200" rtl="0" algn="l">
              <a:lnSpc>
                <a:spcPct val="90000"/>
              </a:lnSpc>
              <a:spcBef>
                <a:spcPts val="1000"/>
              </a:spcBef>
              <a:spcAft>
                <a:spcPts val="0"/>
              </a:spcAft>
              <a:buClr>
                <a:srgbClr val="000000"/>
              </a:buClr>
              <a:buSzPts val="1800"/>
              <a:buFont typeface="Arial"/>
              <a:buChar char="•"/>
            </a:pPr>
            <a:r>
              <a:rPr lang="en-US" sz="2400">
                <a:solidFill>
                  <a:srgbClr val="595959"/>
                </a:solidFill>
                <a:latin typeface="Arial"/>
                <a:ea typeface="Arial"/>
                <a:cs typeface="Arial"/>
                <a:sym typeface="Arial"/>
              </a:rPr>
              <a:t>What is the current development pipeline</a:t>
            </a:r>
            <a:r>
              <a:rPr b="1" lang="en-US" sz="2400">
                <a:solidFill>
                  <a:srgbClr val="595959"/>
                </a:solidFill>
                <a:latin typeface="Arial"/>
                <a:ea typeface="Arial"/>
                <a:cs typeface="Arial"/>
                <a:sym typeface="Arial"/>
              </a:rPr>
              <a:t> </a:t>
            </a:r>
            <a:r>
              <a:rPr lang="en-US" sz="2400">
                <a:solidFill>
                  <a:srgbClr val="595959"/>
                </a:solidFill>
                <a:latin typeface="Arial"/>
                <a:ea typeface="Arial"/>
                <a:cs typeface="Arial"/>
                <a:sym typeface="Arial"/>
              </a:rPr>
              <a:t>and is there an immediate opportunity to work with private developers to decrease costs to deliver some below market housing?</a:t>
            </a:r>
            <a:endParaRPr sz="2400">
              <a:solidFill>
                <a:srgbClr val="595959"/>
              </a:solidFill>
              <a:latin typeface="Arial"/>
              <a:ea typeface="Arial"/>
              <a:cs typeface="Arial"/>
              <a:sym typeface="Arial"/>
            </a:endParaRPr>
          </a:p>
          <a:p>
            <a:pPr indent="-342900" lvl="0" marL="457200" rtl="0" algn="l">
              <a:lnSpc>
                <a:spcPct val="90000"/>
              </a:lnSpc>
              <a:spcBef>
                <a:spcPts val="1000"/>
              </a:spcBef>
              <a:spcAft>
                <a:spcPts val="0"/>
              </a:spcAft>
              <a:buClr>
                <a:srgbClr val="000000"/>
              </a:buClr>
              <a:buSzPts val="1800"/>
              <a:buFont typeface="Arial"/>
              <a:buChar char="•"/>
            </a:pPr>
            <a:r>
              <a:rPr lang="en-US" sz="2400">
                <a:solidFill>
                  <a:srgbClr val="595959"/>
                </a:solidFill>
                <a:latin typeface="Arial"/>
                <a:ea typeface="Arial"/>
                <a:cs typeface="Arial"/>
                <a:sym typeface="Arial"/>
              </a:rPr>
              <a:t>Educate private sector on opportunities with new federal and state funds.</a:t>
            </a:r>
            <a:endParaRPr>
              <a:solidFill>
                <a:srgbClr val="525252"/>
              </a:solidFill>
              <a:latin typeface="Arial"/>
              <a:ea typeface="Arial"/>
              <a:cs typeface="Arial"/>
              <a:sym typeface="Arial"/>
            </a:endParaRPr>
          </a:p>
        </p:txBody>
      </p:sp>
      <p:pic>
        <p:nvPicPr>
          <p:cNvPr id="508" name="Google Shape;508;g10a843d4835_7_659"/>
          <p:cNvPicPr preferRelativeResize="0"/>
          <p:nvPr/>
        </p:nvPicPr>
        <p:blipFill rotWithShape="1">
          <a:blip r:embed="rId3">
            <a:alphaModFix/>
          </a:blip>
          <a:srcRect b="0" l="0" r="0" t="0"/>
          <a:stretch/>
        </p:blipFill>
        <p:spPr>
          <a:xfrm>
            <a:off x="7699299" y="689676"/>
            <a:ext cx="3832475" cy="2202250"/>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g10ce6d94885_0_5"/>
          <p:cNvSpPr/>
          <p:nvPr/>
        </p:nvSpPr>
        <p:spPr>
          <a:xfrm>
            <a:off x="5741580" y="6226410"/>
            <a:ext cx="663000" cy="445800"/>
          </a:xfrm>
          <a:prstGeom prst="rect">
            <a:avLst/>
          </a:prstGeom>
          <a:solidFill>
            <a:srgbClr val="FFFFFF"/>
          </a:solidFill>
          <a:ln>
            <a:noFill/>
          </a:ln>
        </p:spPr>
        <p:txBody>
          <a:bodyPr anchorCtr="0" anchor="ctr" bIns="109700" lIns="109700" spcFirstLastPara="1" rIns="109700" wrap="square" tIns="109700">
            <a:noAutofit/>
          </a:bodyPr>
          <a:lstStyle/>
          <a:p>
            <a:pPr indent="0" lvl="0" marL="0" marR="0" rtl="0" algn="l">
              <a:lnSpc>
                <a:spcPct val="100000"/>
              </a:lnSpc>
              <a:spcBef>
                <a:spcPts val="0"/>
              </a:spcBef>
              <a:spcAft>
                <a:spcPts val="0"/>
              </a:spcAft>
              <a:buNone/>
            </a:pPr>
            <a:r>
              <a:t/>
            </a:r>
            <a:endParaRPr b="0" i="0" sz="1679" u="none" cap="none" strike="noStrike">
              <a:solidFill>
                <a:srgbClr val="000000"/>
              </a:solidFill>
              <a:latin typeface="Arial"/>
              <a:ea typeface="Arial"/>
              <a:cs typeface="Arial"/>
              <a:sym typeface="Arial"/>
            </a:endParaRPr>
          </a:p>
        </p:txBody>
      </p:sp>
      <p:sp>
        <p:nvSpPr>
          <p:cNvPr id="156" name="Google Shape;156;g10ce6d94885_0_5"/>
          <p:cNvSpPr txBox="1"/>
          <p:nvPr>
            <p:ph idx="1" type="body"/>
          </p:nvPr>
        </p:nvSpPr>
        <p:spPr>
          <a:xfrm>
            <a:off x="3565559" y="476492"/>
            <a:ext cx="5015100" cy="403500"/>
          </a:xfrm>
          <a:prstGeom prst="rect">
            <a:avLst/>
          </a:prstGeom>
          <a:noFill/>
          <a:ln cap="flat" cmpd="sng" w="9525">
            <a:solidFill>
              <a:schemeClr val="lt1"/>
            </a:solidFill>
            <a:prstDash val="solid"/>
            <a:round/>
            <a:headEnd len="sm" w="sm" type="none"/>
            <a:tailEnd len="sm" w="sm" type="none"/>
          </a:ln>
        </p:spPr>
        <p:txBody>
          <a:bodyPr anchorCtr="0" anchor="t" bIns="109700" lIns="109700" spcFirstLastPara="1" rIns="109700" wrap="square" tIns="109700">
            <a:noAutofit/>
          </a:bodyPr>
          <a:lstStyle/>
          <a:p>
            <a:pPr indent="0" lvl="0" marL="0" rtl="0" algn="ctr">
              <a:lnSpc>
                <a:spcPct val="115000"/>
              </a:lnSpc>
              <a:spcBef>
                <a:spcPts val="0"/>
              </a:spcBef>
              <a:spcAft>
                <a:spcPts val="0"/>
              </a:spcAft>
              <a:buSzPts val="450"/>
              <a:buNone/>
            </a:pPr>
            <a:r>
              <a:rPr b="0" i="0" lang="en-US" u="none" cap="none" strike="noStrike">
                <a:solidFill>
                  <a:srgbClr val="575757"/>
                </a:solidFill>
                <a:latin typeface="Helvetica Neue"/>
                <a:ea typeface="Helvetica Neue"/>
                <a:cs typeface="Helvetica Neue"/>
                <a:sym typeface="Helvetica Neue"/>
              </a:rPr>
              <a:t>Project Moxie</a:t>
            </a:r>
            <a:endParaRPr/>
          </a:p>
          <a:p>
            <a:pPr indent="0" lvl="0" marL="0" rtl="0" algn="ctr">
              <a:lnSpc>
                <a:spcPct val="115000"/>
              </a:lnSpc>
              <a:spcBef>
                <a:spcPts val="0"/>
              </a:spcBef>
              <a:spcAft>
                <a:spcPts val="0"/>
              </a:spcAft>
              <a:buSzPts val="300"/>
              <a:buNone/>
            </a:pPr>
            <a:r>
              <a:rPr lang="en-US" sz="1440">
                <a:solidFill>
                  <a:srgbClr val="575757"/>
                </a:solidFill>
                <a:latin typeface="Helvetica Neue"/>
                <a:ea typeface="Helvetica Neue"/>
                <a:cs typeface="Helvetica Neue"/>
                <a:sym typeface="Helvetica Neue"/>
              </a:rPr>
              <a:t>Good at doing good</a:t>
            </a:r>
            <a:r>
              <a:rPr lang="en-US" sz="1440">
                <a:solidFill>
                  <a:srgbClr val="3B3B3B"/>
                </a:solidFill>
                <a:latin typeface="Helvetica Neue"/>
                <a:ea typeface="Helvetica Neue"/>
                <a:cs typeface="Helvetica Neue"/>
                <a:sym typeface="Helvetica Neue"/>
              </a:rPr>
              <a:t>.</a:t>
            </a:r>
            <a:endParaRPr sz="1440">
              <a:solidFill>
                <a:srgbClr val="3B3B3B"/>
              </a:solidFill>
              <a:latin typeface="Helvetica Neue"/>
              <a:ea typeface="Helvetica Neue"/>
              <a:cs typeface="Helvetica Neue"/>
              <a:sym typeface="Helvetica Neue"/>
            </a:endParaRPr>
          </a:p>
          <a:p>
            <a:pPr indent="0" lvl="0" marL="0" rtl="0" algn="l">
              <a:lnSpc>
                <a:spcPct val="115000"/>
              </a:lnSpc>
              <a:spcBef>
                <a:spcPts val="0"/>
              </a:spcBef>
              <a:spcAft>
                <a:spcPts val="0"/>
              </a:spcAft>
              <a:buSzPts val="350"/>
              <a:buNone/>
            </a:pPr>
            <a:r>
              <a:t/>
            </a:r>
            <a:endParaRPr sz="1679">
              <a:solidFill>
                <a:srgbClr val="00B0F0"/>
              </a:solidFill>
              <a:latin typeface="Karla"/>
              <a:ea typeface="Karla"/>
              <a:cs typeface="Karla"/>
              <a:sym typeface="Karla"/>
            </a:endParaRPr>
          </a:p>
        </p:txBody>
      </p:sp>
      <p:sp>
        <p:nvSpPr>
          <p:cNvPr id="157" name="Google Shape;157;g10ce6d94885_0_5"/>
          <p:cNvSpPr txBox="1"/>
          <p:nvPr/>
        </p:nvSpPr>
        <p:spPr>
          <a:xfrm>
            <a:off x="7608192" y="1890164"/>
            <a:ext cx="2691000" cy="2490000"/>
          </a:xfrm>
          <a:prstGeom prst="rect">
            <a:avLst/>
          </a:prstGeom>
          <a:noFill/>
          <a:ln>
            <a:noFill/>
          </a:ln>
        </p:spPr>
        <p:txBody>
          <a:bodyPr anchorCtr="0" anchor="t" bIns="109700" lIns="109700" spcFirstLastPara="1" rIns="109700" wrap="square" tIns="109700">
            <a:noAutofit/>
          </a:bodyPr>
          <a:lstStyle/>
          <a:p>
            <a:pPr indent="0" lvl="0" marL="0" marR="0" rtl="0" algn="l">
              <a:lnSpc>
                <a:spcPct val="115000"/>
              </a:lnSpc>
              <a:spcBef>
                <a:spcPts val="0"/>
              </a:spcBef>
              <a:spcAft>
                <a:spcPts val="0"/>
              </a:spcAft>
              <a:buNone/>
            </a:pPr>
            <a:r>
              <a:rPr b="1" i="0" lang="en-US" sz="1320" u="none" cap="none" strike="noStrike">
                <a:solidFill>
                  <a:srgbClr val="3D85C6"/>
                </a:solidFill>
                <a:latin typeface="Karla"/>
                <a:ea typeface="Karla"/>
                <a:cs typeface="Karla"/>
                <a:sym typeface="Karla"/>
              </a:rPr>
              <a:t>2 </a:t>
            </a:r>
            <a:r>
              <a:rPr b="1" i="0" lang="en-US" sz="1320" u="none" cap="none" strike="noStrike">
                <a:solidFill>
                  <a:srgbClr val="073763"/>
                </a:solidFill>
                <a:latin typeface="Karla"/>
                <a:ea typeface="Karla"/>
                <a:cs typeface="Karla"/>
                <a:sym typeface="Karla"/>
              </a:rPr>
              <a:t>Results-Driven</a:t>
            </a:r>
            <a:endParaRPr b="1" i="0" sz="1320" u="none" cap="none" strike="noStrike">
              <a:solidFill>
                <a:srgbClr val="073763"/>
              </a:solidFill>
              <a:latin typeface="Karla"/>
              <a:ea typeface="Karla"/>
              <a:cs typeface="Karla"/>
              <a:sym typeface="Karla"/>
            </a:endParaRPr>
          </a:p>
          <a:p>
            <a:pPr indent="-205740" lvl="0" marL="205740" marR="0" rtl="0" algn="l">
              <a:lnSpc>
                <a:spcPct val="115000"/>
              </a:lnSpc>
              <a:spcBef>
                <a:spcPts val="0"/>
              </a:spcBef>
              <a:spcAft>
                <a:spcPts val="0"/>
              </a:spcAft>
              <a:buClr>
                <a:srgbClr val="666666"/>
              </a:buClr>
              <a:buSzPts val="900"/>
              <a:buFont typeface="Karla"/>
              <a:buChar char="•"/>
            </a:pPr>
            <a:r>
              <a:rPr b="0" i="0" lang="en-US" sz="1080" u="none" cap="none" strike="noStrike">
                <a:solidFill>
                  <a:srgbClr val="666666"/>
                </a:solidFill>
                <a:latin typeface="Karla"/>
                <a:ea typeface="Karla"/>
                <a:cs typeface="Karla"/>
                <a:sym typeface="Karla"/>
              </a:rPr>
              <a:t>Projects in three states; collectively the team has developed thousands of housing opportunities</a:t>
            </a:r>
            <a:endParaRPr b="0" i="0" sz="1080" u="none" cap="none" strike="noStrike">
              <a:solidFill>
                <a:srgbClr val="666666"/>
              </a:solidFill>
              <a:latin typeface="Karla"/>
              <a:ea typeface="Karla"/>
              <a:cs typeface="Karla"/>
              <a:sym typeface="Karla"/>
            </a:endParaRPr>
          </a:p>
          <a:p>
            <a:pPr indent="-205740" lvl="0" marL="205740" marR="0" rtl="0" algn="l">
              <a:lnSpc>
                <a:spcPct val="115000"/>
              </a:lnSpc>
              <a:spcBef>
                <a:spcPts val="0"/>
              </a:spcBef>
              <a:spcAft>
                <a:spcPts val="0"/>
              </a:spcAft>
              <a:buClr>
                <a:srgbClr val="666666"/>
              </a:buClr>
              <a:buSzPts val="900"/>
              <a:buFont typeface="Karla"/>
              <a:buChar char="•"/>
            </a:pPr>
            <a:r>
              <a:rPr b="0" i="0" lang="en-US" sz="1080" u="none" cap="none" strike="noStrike">
                <a:solidFill>
                  <a:srgbClr val="666666"/>
                </a:solidFill>
                <a:latin typeface="Karla"/>
                <a:ea typeface="Karla"/>
                <a:cs typeface="Karla"/>
                <a:sym typeface="Karla"/>
              </a:rPr>
              <a:t>Longevity; the principals have been in business for more than 20 years</a:t>
            </a:r>
            <a:endParaRPr b="0" i="0" sz="1679" u="none" cap="none" strike="noStrike">
              <a:solidFill>
                <a:srgbClr val="000000"/>
              </a:solidFill>
              <a:latin typeface="Arial"/>
              <a:ea typeface="Arial"/>
              <a:cs typeface="Arial"/>
              <a:sym typeface="Arial"/>
            </a:endParaRPr>
          </a:p>
          <a:p>
            <a:pPr indent="-205740" lvl="0" marL="205740" marR="0" rtl="0" algn="l">
              <a:lnSpc>
                <a:spcPct val="115000"/>
              </a:lnSpc>
              <a:spcBef>
                <a:spcPts val="0"/>
              </a:spcBef>
              <a:spcAft>
                <a:spcPts val="0"/>
              </a:spcAft>
              <a:buClr>
                <a:srgbClr val="666666"/>
              </a:buClr>
              <a:buSzPts val="900"/>
              <a:buFont typeface="Karla"/>
              <a:buChar char="•"/>
            </a:pPr>
            <a:r>
              <a:rPr b="0" i="0" lang="en-US" sz="1080" u="none" cap="none" strike="noStrike">
                <a:solidFill>
                  <a:srgbClr val="666666"/>
                </a:solidFill>
                <a:latin typeface="Karla"/>
                <a:ea typeface="Karla"/>
                <a:cs typeface="Karla"/>
                <a:sym typeface="Karla"/>
              </a:rPr>
              <a:t>Diverse client and geographic base</a:t>
            </a:r>
            <a:endParaRPr/>
          </a:p>
          <a:p>
            <a:pPr indent="-205740" lvl="0" marL="205740" marR="0" rtl="0" algn="l">
              <a:lnSpc>
                <a:spcPct val="115000"/>
              </a:lnSpc>
              <a:spcBef>
                <a:spcPts val="0"/>
              </a:spcBef>
              <a:spcAft>
                <a:spcPts val="0"/>
              </a:spcAft>
              <a:buClr>
                <a:srgbClr val="666666"/>
              </a:buClr>
              <a:buSzPts val="900"/>
              <a:buFont typeface="Karla"/>
              <a:buChar char="•"/>
            </a:pPr>
            <a:r>
              <a:rPr b="0" i="0" lang="en-US" sz="1080" u="none" cap="none" strike="noStrike">
                <a:solidFill>
                  <a:srgbClr val="666666"/>
                </a:solidFill>
                <a:latin typeface="Karla"/>
                <a:ea typeface="Karla"/>
                <a:cs typeface="Karla"/>
                <a:sym typeface="Karla"/>
              </a:rPr>
              <a:t>We find the right people and resources to get the project done</a:t>
            </a:r>
            <a:endParaRPr b="0" i="0" sz="1679" u="none" cap="none" strike="noStrike">
              <a:solidFill>
                <a:srgbClr val="000000"/>
              </a:solidFill>
              <a:latin typeface="Arial"/>
              <a:ea typeface="Arial"/>
              <a:cs typeface="Arial"/>
              <a:sym typeface="Arial"/>
            </a:endParaRPr>
          </a:p>
        </p:txBody>
      </p:sp>
      <p:sp>
        <p:nvSpPr>
          <p:cNvPr id="158" name="Google Shape;158;g10ce6d94885_0_5"/>
          <p:cNvSpPr txBox="1"/>
          <p:nvPr/>
        </p:nvSpPr>
        <p:spPr>
          <a:xfrm>
            <a:off x="2091190" y="4418364"/>
            <a:ext cx="3334500" cy="2050500"/>
          </a:xfrm>
          <a:prstGeom prst="rect">
            <a:avLst/>
          </a:prstGeom>
          <a:noFill/>
          <a:ln>
            <a:noFill/>
          </a:ln>
        </p:spPr>
        <p:txBody>
          <a:bodyPr anchorCtr="0" anchor="t" bIns="109700" lIns="109700" spcFirstLastPara="1" rIns="109700" wrap="square" tIns="109700">
            <a:noAutofit/>
          </a:bodyPr>
          <a:lstStyle/>
          <a:p>
            <a:pPr indent="0" lvl="0" marL="0" marR="0" rtl="0" algn="l">
              <a:lnSpc>
                <a:spcPct val="115000"/>
              </a:lnSpc>
              <a:spcBef>
                <a:spcPts val="0"/>
              </a:spcBef>
              <a:spcAft>
                <a:spcPts val="0"/>
              </a:spcAft>
              <a:buNone/>
            </a:pPr>
            <a:r>
              <a:rPr b="1" i="0" lang="en-US" sz="1320" u="none" cap="none" strike="noStrike">
                <a:solidFill>
                  <a:srgbClr val="3D85C6"/>
                </a:solidFill>
                <a:latin typeface="Karla"/>
                <a:ea typeface="Karla"/>
                <a:cs typeface="Karla"/>
                <a:sym typeface="Karla"/>
              </a:rPr>
              <a:t>3 </a:t>
            </a:r>
            <a:r>
              <a:rPr b="1" i="0" lang="en-US" sz="1320" u="none" cap="none" strike="noStrike">
                <a:solidFill>
                  <a:srgbClr val="073763"/>
                </a:solidFill>
                <a:latin typeface="Karla"/>
                <a:ea typeface="Karla"/>
                <a:cs typeface="Karla"/>
                <a:sym typeface="Karla"/>
              </a:rPr>
              <a:t>Government Experience</a:t>
            </a:r>
            <a:endParaRPr b="1" i="0" sz="1320" u="none" cap="none" strike="noStrike">
              <a:solidFill>
                <a:srgbClr val="073763"/>
              </a:solidFill>
              <a:latin typeface="Karla"/>
              <a:ea typeface="Karla"/>
              <a:cs typeface="Karla"/>
              <a:sym typeface="Karla"/>
            </a:endParaRPr>
          </a:p>
          <a:p>
            <a:pPr indent="-205740" lvl="2" marL="205740" marR="0" rtl="0" algn="l">
              <a:lnSpc>
                <a:spcPct val="115000"/>
              </a:lnSpc>
              <a:spcBef>
                <a:spcPts val="0"/>
              </a:spcBef>
              <a:spcAft>
                <a:spcPts val="0"/>
              </a:spcAft>
              <a:buClr>
                <a:srgbClr val="666666"/>
              </a:buClr>
              <a:buSzPts val="900"/>
              <a:buFont typeface="Karla"/>
              <a:buChar char="•"/>
            </a:pPr>
            <a:r>
              <a:rPr b="0" i="0" lang="en-US" sz="1080" u="none" cap="none" strike="noStrike">
                <a:solidFill>
                  <a:srgbClr val="666666"/>
                </a:solidFill>
                <a:latin typeface="Karla"/>
                <a:ea typeface="Karla"/>
                <a:cs typeface="Karla"/>
                <a:sym typeface="Karla"/>
              </a:rPr>
              <a:t>Knowledge of how government works</a:t>
            </a:r>
            <a:br>
              <a:rPr b="0" i="0" lang="en-US" sz="1080" u="none" cap="none" strike="noStrike">
                <a:solidFill>
                  <a:srgbClr val="666666"/>
                </a:solidFill>
                <a:latin typeface="Karla"/>
                <a:ea typeface="Karla"/>
                <a:cs typeface="Karla"/>
                <a:sym typeface="Karla"/>
              </a:rPr>
            </a:br>
            <a:r>
              <a:rPr b="0" i="0" lang="en-US" sz="1080" u="none" cap="none" strike="noStrike">
                <a:solidFill>
                  <a:srgbClr val="666666"/>
                </a:solidFill>
                <a:latin typeface="Karla"/>
                <a:ea typeface="Karla"/>
                <a:cs typeface="Karla"/>
                <a:sym typeface="Karla"/>
              </a:rPr>
              <a:t>and what it needs to get to yes on each project</a:t>
            </a:r>
            <a:endParaRPr b="0" i="0" sz="1080" u="none" cap="none" strike="noStrike">
              <a:solidFill>
                <a:srgbClr val="666666"/>
              </a:solidFill>
              <a:latin typeface="Karla"/>
              <a:ea typeface="Karla"/>
              <a:cs typeface="Karla"/>
              <a:sym typeface="Karla"/>
            </a:endParaRPr>
          </a:p>
          <a:p>
            <a:pPr indent="-205740" lvl="2" marL="205740" marR="0" rtl="0" algn="l">
              <a:lnSpc>
                <a:spcPct val="115000"/>
              </a:lnSpc>
              <a:spcBef>
                <a:spcPts val="0"/>
              </a:spcBef>
              <a:spcAft>
                <a:spcPts val="0"/>
              </a:spcAft>
              <a:buClr>
                <a:srgbClr val="666666"/>
              </a:buClr>
              <a:buSzPts val="900"/>
              <a:buFont typeface="Karla"/>
              <a:buChar char="•"/>
            </a:pPr>
            <a:r>
              <a:rPr b="0" i="0" lang="en-US" sz="1080" u="none" cap="none" strike="noStrike">
                <a:solidFill>
                  <a:srgbClr val="666666"/>
                </a:solidFill>
                <a:latin typeface="Karla"/>
                <a:ea typeface="Karla"/>
                <a:cs typeface="Karla"/>
                <a:sym typeface="Karla"/>
              </a:rPr>
              <a:t>Creating public value and support </a:t>
            </a:r>
            <a:endParaRPr/>
          </a:p>
          <a:p>
            <a:pPr indent="-205740" lvl="2" marL="205740" marR="0" rtl="0" algn="l">
              <a:lnSpc>
                <a:spcPct val="115000"/>
              </a:lnSpc>
              <a:spcBef>
                <a:spcPts val="0"/>
              </a:spcBef>
              <a:spcAft>
                <a:spcPts val="0"/>
              </a:spcAft>
              <a:buClr>
                <a:srgbClr val="666666"/>
              </a:buClr>
              <a:buSzPts val="900"/>
              <a:buFont typeface="Karla"/>
              <a:buChar char="•"/>
            </a:pPr>
            <a:r>
              <a:rPr b="0" i="0" lang="en-US" sz="1080" u="none" cap="none" strike="noStrike">
                <a:solidFill>
                  <a:srgbClr val="666666"/>
                </a:solidFill>
                <a:latin typeface="Karla"/>
                <a:ea typeface="Karla"/>
                <a:cs typeface="Karla"/>
                <a:sym typeface="Karla"/>
              </a:rPr>
              <a:t>Taking the time to engage the public </a:t>
            </a:r>
            <a:endParaRPr/>
          </a:p>
          <a:p>
            <a:pPr indent="-205740" lvl="2" marL="205740" marR="0" rtl="0" algn="l">
              <a:lnSpc>
                <a:spcPct val="115000"/>
              </a:lnSpc>
              <a:spcBef>
                <a:spcPts val="0"/>
              </a:spcBef>
              <a:spcAft>
                <a:spcPts val="0"/>
              </a:spcAft>
              <a:buClr>
                <a:srgbClr val="666666"/>
              </a:buClr>
              <a:buSzPts val="900"/>
              <a:buFont typeface="Karla"/>
              <a:buChar char="•"/>
            </a:pPr>
            <a:r>
              <a:rPr b="0" i="0" lang="en-US" sz="1080" u="none" cap="none" strike="noStrike">
                <a:solidFill>
                  <a:srgbClr val="666666"/>
                </a:solidFill>
                <a:latin typeface="Karla"/>
                <a:ea typeface="Karla"/>
                <a:cs typeface="Karla"/>
                <a:sym typeface="Karla"/>
              </a:rPr>
              <a:t>Respect for multiple stakeholders and finding ways to meet the community’s needs</a:t>
            </a:r>
            <a:endParaRPr/>
          </a:p>
          <a:p>
            <a:pPr indent="0" lvl="2" marL="0" marR="0" rtl="0" algn="l">
              <a:lnSpc>
                <a:spcPct val="115000"/>
              </a:lnSpc>
              <a:spcBef>
                <a:spcPts val="0"/>
              </a:spcBef>
              <a:spcAft>
                <a:spcPts val="0"/>
              </a:spcAft>
              <a:buNone/>
            </a:pPr>
            <a:r>
              <a:t/>
            </a:r>
            <a:endParaRPr b="0" i="0" sz="1679" u="none" cap="none" strike="noStrike">
              <a:solidFill>
                <a:srgbClr val="000000"/>
              </a:solidFill>
              <a:latin typeface="Arial"/>
              <a:ea typeface="Arial"/>
              <a:cs typeface="Arial"/>
              <a:sym typeface="Arial"/>
            </a:endParaRPr>
          </a:p>
          <a:p>
            <a:pPr indent="0" lvl="2" marL="0" marR="0" rtl="0" algn="l">
              <a:lnSpc>
                <a:spcPct val="115000"/>
              </a:lnSpc>
              <a:spcBef>
                <a:spcPts val="0"/>
              </a:spcBef>
              <a:spcAft>
                <a:spcPts val="0"/>
              </a:spcAft>
              <a:buNone/>
            </a:pPr>
            <a:r>
              <a:t/>
            </a:r>
            <a:endParaRPr b="0" i="0" sz="1679" u="none" cap="none" strike="noStrike">
              <a:solidFill>
                <a:srgbClr val="000000"/>
              </a:solidFill>
              <a:latin typeface="Arial"/>
              <a:ea typeface="Arial"/>
              <a:cs typeface="Arial"/>
              <a:sym typeface="Arial"/>
            </a:endParaRPr>
          </a:p>
          <a:p>
            <a:pPr indent="-205740" lvl="2" marL="205740" marR="0" rtl="0" algn="l">
              <a:lnSpc>
                <a:spcPct val="115000"/>
              </a:lnSpc>
              <a:spcBef>
                <a:spcPts val="0"/>
              </a:spcBef>
              <a:spcAft>
                <a:spcPts val="0"/>
              </a:spcAft>
              <a:buNone/>
            </a:pPr>
            <a:r>
              <a:t/>
            </a:r>
            <a:endParaRPr b="0" i="0" sz="1200" u="none" cap="none" strike="noStrike">
              <a:solidFill>
                <a:srgbClr val="073763"/>
              </a:solidFill>
              <a:latin typeface="Karla"/>
              <a:ea typeface="Karla"/>
              <a:cs typeface="Karla"/>
              <a:sym typeface="Karla"/>
            </a:endParaRPr>
          </a:p>
          <a:p>
            <a:pPr indent="0" lvl="2" marL="1097280" marR="0" rtl="0" algn="l">
              <a:lnSpc>
                <a:spcPct val="115000"/>
              </a:lnSpc>
              <a:spcBef>
                <a:spcPts val="0"/>
              </a:spcBef>
              <a:spcAft>
                <a:spcPts val="0"/>
              </a:spcAft>
              <a:buNone/>
            </a:pPr>
            <a:r>
              <a:t/>
            </a:r>
            <a:endParaRPr b="0" i="0" sz="1200" u="none" cap="none" strike="noStrike">
              <a:solidFill>
                <a:srgbClr val="073763"/>
              </a:solidFill>
              <a:latin typeface="Karla"/>
              <a:ea typeface="Karla"/>
              <a:cs typeface="Karla"/>
              <a:sym typeface="Karla"/>
            </a:endParaRPr>
          </a:p>
          <a:p>
            <a:pPr indent="0" lvl="0" marL="0" marR="0" rtl="0" algn="l">
              <a:lnSpc>
                <a:spcPct val="115000"/>
              </a:lnSpc>
              <a:spcBef>
                <a:spcPts val="0"/>
              </a:spcBef>
              <a:spcAft>
                <a:spcPts val="0"/>
              </a:spcAft>
              <a:buNone/>
            </a:pPr>
            <a:r>
              <a:t/>
            </a:r>
            <a:endParaRPr b="0" i="0" sz="1200" u="none" cap="none" strike="noStrike">
              <a:solidFill>
                <a:srgbClr val="073763"/>
              </a:solidFill>
              <a:latin typeface="Karla"/>
              <a:ea typeface="Karla"/>
              <a:cs typeface="Karla"/>
              <a:sym typeface="Karla"/>
            </a:endParaRPr>
          </a:p>
        </p:txBody>
      </p:sp>
      <p:sp>
        <p:nvSpPr>
          <p:cNvPr id="159" name="Google Shape;159;g10ce6d94885_0_5"/>
          <p:cNvSpPr txBox="1"/>
          <p:nvPr/>
        </p:nvSpPr>
        <p:spPr>
          <a:xfrm>
            <a:off x="7608001" y="4418363"/>
            <a:ext cx="3472200" cy="2050500"/>
          </a:xfrm>
          <a:prstGeom prst="rect">
            <a:avLst/>
          </a:prstGeom>
          <a:noFill/>
          <a:ln>
            <a:noFill/>
          </a:ln>
        </p:spPr>
        <p:txBody>
          <a:bodyPr anchorCtr="0" anchor="t" bIns="109700" lIns="109700" spcFirstLastPara="1" rIns="109700" wrap="square" tIns="109700">
            <a:noAutofit/>
          </a:bodyPr>
          <a:lstStyle/>
          <a:p>
            <a:pPr indent="0" lvl="0" marL="0" marR="0" rtl="0" algn="l">
              <a:lnSpc>
                <a:spcPct val="115000"/>
              </a:lnSpc>
              <a:spcBef>
                <a:spcPts val="0"/>
              </a:spcBef>
              <a:spcAft>
                <a:spcPts val="0"/>
              </a:spcAft>
              <a:buNone/>
            </a:pPr>
            <a:r>
              <a:rPr b="1" i="0" lang="en-US" sz="1320" u="none" cap="none" strike="noStrike">
                <a:solidFill>
                  <a:srgbClr val="3D85C6"/>
                </a:solidFill>
                <a:latin typeface="Karla"/>
                <a:ea typeface="Karla"/>
                <a:cs typeface="Karla"/>
                <a:sym typeface="Karla"/>
              </a:rPr>
              <a:t>4 </a:t>
            </a:r>
            <a:r>
              <a:rPr b="1" i="0" lang="en-US" sz="1320" u="none" cap="none" strike="noStrike">
                <a:solidFill>
                  <a:srgbClr val="073763"/>
                </a:solidFill>
                <a:latin typeface="Karla"/>
                <a:ea typeface="Karla"/>
                <a:cs typeface="Karla"/>
                <a:sym typeface="Karla"/>
              </a:rPr>
              <a:t>Creative Resource Development</a:t>
            </a:r>
            <a:endParaRPr b="1" i="0" sz="1320" u="none" cap="none" strike="noStrike">
              <a:solidFill>
                <a:srgbClr val="073763"/>
              </a:solidFill>
              <a:latin typeface="Karla"/>
              <a:ea typeface="Karla"/>
              <a:cs typeface="Karla"/>
              <a:sym typeface="Karla"/>
            </a:endParaRPr>
          </a:p>
          <a:p>
            <a:pPr indent="0" lvl="0" marL="0" marR="0" rtl="0" algn="l">
              <a:lnSpc>
                <a:spcPct val="115000"/>
              </a:lnSpc>
              <a:spcBef>
                <a:spcPts val="0"/>
              </a:spcBef>
              <a:spcAft>
                <a:spcPts val="0"/>
              </a:spcAft>
              <a:buNone/>
            </a:pPr>
            <a:r>
              <a:rPr b="0" i="0" lang="en-US" sz="1080" u="none" cap="none" strike="noStrike">
                <a:solidFill>
                  <a:srgbClr val="666666"/>
                </a:solidFill>
                <a:latin typeface="Karla"/>
                <a:ea typeface="Karla"/>
                <a:cs typeface="Karla"/>
                <a:sym typeface="Karla"/>
              </a:rPr>
              <a:t>•  Developing unique partnerships</a:t>
            </a:r>
            <a:endParaRPr b="0" i="0" sz="1080" u="none" cap="none" strike="noStrike">
              <a:solidFill>
                <a:srgbClr val="666666"/>
              </a:solidFill>
              <a:latin typeface="Karla"/>
              <a:ea typeface="Karla"/>
              <a:cs typeface="Karla"/>
              <a:sym typeface="Karla"/>
            </a:endParaRPr>
          </a:p>
          <a:p>
            <a:pPr indent="0" lvl="0" marL="0" marR="0" rtl="0" algn="l">
              <a:lnSpc>
                <a:spcPct val="115000"/>
              </a:lnSpc>
              <a:spcBef>
                <a:spcPts val="0"/>
              </a:spcBef>
              <a:spcAft>
                <a:spcPts val="0"/>
              </a:spcAft>
              <a:buNone/>
            </a:pPr>
            <a:r>
              <a:rPr b="0" i="0" lang="en-US" sz="1080" u="none" cap="none" strike="noStrike">
                <a:solidFill>
                  <a:srgbClr val="666666"/>
                </a:solidFill>
                <a:latin typeface="Karla"/>
                <a:ea typeface="Karla"/>
                <a:cs typeface="Karla"/>
                <a:sym typeface="Karla"/>
              </a:rPr>
              <a:t>    - attracting investors and funders through powerful storytelling and clear project visions</a:t>
            </a:r>
            <a:endParaRPr b="0" i="0" sz="1080" u="none" cap="none" strike="noStrike">
              <a:solidFill>
                <a:srgbClr val="666666"/>
              </a:solidFill>
              <a:latin typeface="Karla"/>
              <a:ea typeface="Karla"/>
              <a:cs typeface="Karla"/>
              <a:sym typeface="Karla"/>
            </a:endParaRPr>
          </a:p>
          <a:p>
            <a:pPr indent="0" lvl="0" marL="0" marR="0" rtl="0" algn="l">
              <a:lnSpc>
                <a:spcPct val="115000"/>
              </a:lnSpc>
              <a:spcBef>
                <a:spcPts val="0"/>
              </a:spcBef>
              <a:spcAft>
                <a:spcPts val="0"/>
              </a:spcAft>
              <a:buNone/>
            </a:pPr>
            <a:r>
              <a:rPr b="0" i="0" lang="en-US" sz="1080" u="none" cap="none" strike="noStrike">
                <a:solidFill>
                  <a:srgbClr val="666666"/>
                </a:solidFill>
                <a:latin typeface="Karla"/>
                <a:ea typeface="Karla"/>
                <a:cs typeface="Karla"/>
                <a:sym typeface="Karla"/>
              </a:rPr>
              <a:t>    - Leveraging existing resources in new ways </a:t>
            </a:r>
            <a:endParaRPr/>
          </a:p>
          <a:p>
            <a:pPr indent="0" lvl="0" marL="0" marR="0" rtl="0" algn="l">
              <a:lnSpc>
                <a:spcPct val="115000"/>
              </a:lnSpc>
              <a:spcBef>
                <a:spcPts val="0"/>
              </a:spcBef>
              <a:spcAft>
                <a:spcPts val="0"/>
              </a:spcAft>
              <a:buNone/>
            </a:pPr>
            <a:r>
              <a:rPr b="0" i="0" lang="en-US" sz="1080" u="none" cap="none" strike="noStrike">
                <a:solidFill>
                  <a:srgbClr val="666666"/>
                </a:solidFill>
                <a:latin typeface="Karla"/>
                <a:ea typeface="Karla"/>
                <a:cs typeface="Karla"/>
                <a:sym typeface="Karla"/>
              </a:rPr>
              <a:t>Partnering throughout the process</a:t>
            </a:r>
            <a:endParaRPr/>
          </a:p>
          <a:p>
            <a:pPr indent="0" lvl="0" marL="0" marR="0" rtl="0" algn="l">
              <a:lnSpc>
                <a:spcPct val="115000"/>
              </a:lnSpc>
              <a:spcBef>
                <a:spcPts val="0"/>
              </a:spcBef>
              <a:spcAft>
                <a:spcPts val="0"/>
              </a:spcAft>
              <a:buNone/>
            </a:pPr>
            <a:r>
              <a:rPr b="0" i="0" lang="en-US" sz="1080" u="none" cap="none" strike="noStrike">
                <a:solidFill>
                  <a:srgbClr val="666666"/>
                </a:solidFill>
                <a:latin typeface="Karla"/>
                <a:ea typeface="Karla"/>
                <a:cs typeface="Karla"/>
                <a:sym typeface="Karla"/>
              </a:rPr>
              <a:t>Unique volunteer models to strengthen community once these projects “go live”</a:t>
            </a:r>
            <a:endParaRPr/>
          </a:p>
          <a:p>
            <a:pPr indent="0" lvl="0" marL="0" marR="0" rtl="0" algn="l">
              <a:lnSpc>
                <a:spcPct val="115000"/>
              </a:lnSpc>
              <a:spcBef>
                <a:spcPts val="0"/>
              </a:spcBef>
              <a:spcAft>
                <a:spcPts val="0"/>
              </a:spcAft>
              <a:buNone/>
            </a:pPr>
            <a:r>
              <a:rPr b="0" i="0" lang="en-US" sz="1080" u="none" cap="none" strike="noStrike">
                <a:solidFill>
                  <a:srgbClr val="666666"/>
                </a:solidFill>
                <a:latin typeface="Karla"/>
                <a:ea typeface="Karla"/>
                <a:cs typeface="Karla"/>
                <a:sym typeface="Karla"/>
              </a:rPr>
              <a:t>	</a:t>
            </a:r>
            <a:endParaRPr b="0" i="0" sz="1080" u="none" cap="none" strike="noStrike">
              <a:solidFill>
                <a:srgbClr val="666666"/>
              </a:solidFill>
              <a:latin typeface="Karla"/>
              <a:ea typeface="Karla"/>
              <a:cs typeface="Karla"/>
              <a:sym typeface="Karla"/>
            </a:endParaRPr>
          </a:p>
          <a:p>
            <a:pPr indent="0" lvl="0" marL="0" marR="0" rtl="0" algn="l">
              <a:lnSpc>
                <a:spcPct val="115000"/>
              </a:lnSpc>
              <a:spcBef>
                <a:spcPts val="0"/>
              </a:spcBef>
              <a:spcAft>
                <a:spcPts val="0"/>
              </a:spcAft>
              <a:buNone/>
            </a:pPr>
            <a:r>
              <a:rPr b="0" i="0" lang="en-US" sz="1080" u="none" cap="none" strike="noStrike">
                <a:solidFill>
                  <a:srgbClr val="666666"/>
                </a:solidFill>
                <a:latin typeface="Karla"/>
                <a:ea typeface="Karla"/>
                <a:cs typeface="Karla"/>
                <a:sym typeface="Karla"/>
              </a:rPr>
              <a:t>    -</a:t>
            </a:r>
            <a:endParaRPr b="0" i="0" sz="1200" u="none" cap="none" strike="noStrike">
              <a:solidFill>
                <a:srgbClr val="073763"/>
              </a:solidFill>
              <a:latin typeface="Karla"/>
              <a:ea typeface="Karla"/>
              <a:cs typeface="Karla"/>
              <a:sym typeface="Karla"/>
            </a:endParaRPr>
          </a:p>
        </p:txBody>
      </p:sp>
      <p:sp>
        <p:nvSpPr>
          <p:cNvPr id="160" name="Google Shape;160;g10ce6d94885_0_5"/>
          <p:cNvSpPr txBox="1"/>
          <p:nvPr/>
        </p:nvSpPr>
        <p:spPr>
          <a:xfrm>
            <a:off x="2058113" y="1901234"/>
            <a:ext cx="3513300" cy="1959000"/>
          </a:xfrm>
          <a:prstGeom prst="rect">
            <a:avLst/>
          </a:prstGeom>
          <a:noFill/>
          <a:ln>
            <a:noFill/>
          </a:ln>
        </p:spPr>
        <p:txBody>
          <a:bodyPr anchorCtr="0" anchor="t" bIns="109700" lIns="109700" spcFirstLastPara="1" rIns="109700" wrap="square" tIns="109700">
            <a:noAutofit/>
          </a:bodyPr>
          <a:lstStyle/>
          <a:p>
            <a:pPr indent="0" lvl="0" marL="0" marR="0" rtl="0" algn="l">
              <a:lnSpc>
                <a:spcPct val="115000"/>
              </a:lnSpc>
              <a:spcBef>
                <a:spcPts val="0"/>
              </a:spcBef>
              <a:spcAft>
                <a:spcPts val="0"/>
              </a:spcAft>
              <a:buNone/>
            </a:pPr>
            <a:r>
              <a:rPr b="1" i="0" lang="en-US" sz="1320" u="none" cap="none" strike="noStrike">
                <a:solidFill>
                  <a:srgbClr val="3D85C6"/>
                </a:solidFill>
                <a:latin typeface="Karla"/>
                <a:ea typeface="Karla"/>
                <a:cs typeface="Karla"/>
                <a:sym typeface="Karla"/>
              </a:rPr>
              <a:t>1 </a:t>
            </a:r>
            <a:r>
              <a:rPr b="1" i="0" lang="en-US" sz="1320" u="none" cap="none" strike="noStrike">
                <a:solidFill>
                  <a:srgbClr val="073763"/>
                </a:solidFill>
                <a:latin typeface="Karla"/>
                <a:ea typeface="Karla"/>
                <a:cs typeface="Karla"/>
                <a:sym typeface="Karla"/>
              </a:rPr>
              <a:t>Community Driven</a:t>
            </a:r>
            <a:endParaRPr b="1" i="0" sz="1320" u="none" cap="none" strike="noStrike">
              <a:solidFill>
                <a:srgbClr val="073763"/>
              </a:solidFill>
              <a:latin typeface="Karla"/>
              <a:ea typeface="Karla"/>
              <a:cs typeface="Karla"/>
              <a:sym typeface="Karla"/>
            </a:endParaRPr>
          </a:p>
          <a:p>
            <a:pPr indent="-205740" lvl="0" marL="205740" marR="0" rtl="0" algn="l">
              <a:lnSpc>
                <a:spcPct val="115000"/>
              </a:lnSpc>
              <a:spcBef>
                <a:spcPts val="0"/>
              </a:spcBef>
              <a:spcAft>
                <a:spcPts val="0"/>
              </a:spcAft>
              <a:buClr>
                <a:srgbClr val="666666"/>
              </a:buClr>
              <a:buSzPts val="900"/>
              <a:buFont typeface="Karla"/>
              <a:buChar char="•"/>
            </a:pPr>
            <a:r>
              <a:rPr b="0" i="0" lang="en-US" sz="1080" u="none" cap="none" strike="noStrike">
                <a:solidFill>
                  <a:srgbClr val="666666"/>
                </a:solidFill>
                <a:latin typeface="Karla"/>
                <a:ea typeface="Karla"/>
                <a:cs typeface="Karla"/>
                <a:sym typeface="Karla"/>
              </a:rPr>
              <a:t>Communities know what will work and should drive the process</a:t>
            </a:r>
            <a:endParaRPr b="0" i="0" sz="1679" u="none" cap="none" strike="noStrike">
              <a:solidFill>
                <a:srgbClr val="000000"/>
              </a:solidFill>
              <a:latin typeface="Arial"/>
              <a:ea typeface="Arial"/>
              <a:cs typeface="Arial"/>
              <a:sym typeface="Arial"/>
            </a:endParaRPr>
          </a:p>
          <a:p>
            <a:pPr indent="-205740" lvl="0" marL="205740" marR="0" rtl="0" algn="l">
              <a:lnSpc>
                <a:spcPct val="115000"/>
              </a:lnSpc>
              <a:spcBef>
                <a:spcPts val="0"/>
              </a:spcBef>
              <a:spcAft>
                <a:spcPts val="0"/>
              </a:spcAft>
              <a:buClr>
                <a:srgbClr val="666666"/>
              </a:buClr>
              <a:buSzPts val="900"/>
              <a:buFont typeface="Karla"/>
              <a:buChar char="•"/>
            </a:pPr>
            <a:r>
              <a:rPr b="0" i="0" lang="en-US" sz="1080" u="none" cap="none" strike="noStrike">
                <a:solidFill>
                  <a:srgbClr val="666666"/>
                </a:solidFill>
                <a:latin typeface="Karla"/>
                <a:ea typeface="Karla"/>
                <a:cs typeface="Karla"/>
                <a:sym typeface="Karla"/>
              </a:rPr>
              <a:t>Those we want to serve are involved in decision-making and design</a:t>
            </a:r>
            <a:endParaRPr b="0" i="0" sz="1679" u="none" cap="none" strike="noStrike">
              <a:solidFill>
                <a:srgbClr val="000000"/>
              </a:solidFill>
              <a:latin typeface="Arial"/>
              <a:ea typeface="Arial"/>
              <a:cs typeface="Arial"/>
              <a:sym typeface="Arial"/>
            </a:endParaRPr>
          </a:p>
          <a:p>
            <a:pPr indent="-205740" lvl="0" marL="205740" marR="0" rtl="0" algn="l">
              <a:lnSpc>
                <a:spcPct val="115000"/>
              </a:lnSpc>
              <a:spcBef>
                <a:spcPts val="0"/>
              </a:spcBef>
              <a:spcAft>
                <a:spcPts val="0"/>
              </a:spcAft>
              <a:buClr>
                <a:srgbClr val="666666"/>
              </a:buClr>
              <a:buSzPts val="900"/>
              <a:buFont typeface="Karla"/>
              <a:buChar char="•"/>
            </a:pPr>
            <a:r>
              <a:rPr b="0" i="0" lang="en-US" sz="1080" u="none" cap="none" strike="noStrike">
                <a:solidFill>
                  <a:srgbClr val="666666"/>
                </a:solidFill>
                <a:latin typeface="Karla"/>
                <a:ea typeface="Karla"/>
                <a:cs typeface="Karla"/>
                <a:sym typeface="Karla"/>
              </a:rPr>
              <a:t>Each community is unique and their solutions for housing and shelter are as well</a:t>
            </a:r>
            <a:endParaRPr b="0" i="0" sz="1080" u="none" cap="none" strike="noStrike">
              <a:solidFill>
                <a:srgbClr val="666666"/>
              </a:solidFill>
              <a:latin typeface="Karla"/>
              <a:ea typeface="Karla"/>
              <a:cs typeface="Karla"/>
              <a:sym typeface="Karla"/>
            </a:endParaRPr>
          </a:p>
          <a:p>
            <a:pPr indent="-205740" lvl="0" marL="205740" marR="0" rtl="0" algn="l">
              <a:lnSpc>
                <a:spcPct val="115000"/>
              </a:lnSpc>
              <a:spcBef>
                <a:spcPts val="0"/>
              </a:spcBef>
              <a:spcAft>
                <a:spcPts val="0"/>
              </a:spcAft>
              <a:buClr>
                <a:srgbClr val="666666"/>
              </a:buClr>
              <a:buSzPts val="900"/>
              <a:buFont typeface="Karla"/>
              <a:buChar char="•"/>
            </a:pPr>
            <a:r>
              <a:rPr b="0" i="0" lang="en-US" sz="1080" u="none" cap="none" strike="noStrike">
                <a:solidFill>
                  <a:srgbClr val="666666"/>
                </a:solidFill>
                <a:latin typeface="Karla"/>
                <a:ea typeface="Karla"/>
                <a:cs typeface="Karla"/>
                <a:sym typeface="Karla"/>
              </a:rPr>
              <a:t>Relationships are key, and each project results in a more robust, connected  community</a:t>
            </a:r>
            <a:endParaRPr b="0" i="0" sz="1080" u="none" cap="none" strike="noStrike">
              <a:solidFill>
                <a:srgbClr val="666666"/>
              </a:solidFill>
              <a:latin typeface="Karla"/>
              <a:ea typeface="Karla"/>
              <a:cs typeface="Karla"/>
              <a:sym typeface="Karla"/>
            </a:endParaRPr>
          </a:p>
        </p:txBody>
      </p:sp>
      <p:pic>
        <p:nvPicPr>
          <p:cNvPr id="161" name="Google Shape;161;g10ce6d94885_0_5"/>
          <p:cNvPicPr preferRelativeResize="0"/>
          <p:nvPr/>
        </p:nvPicPr>
        <p:blipFill rotWithShape="1">
          <a:blip r:embed="rId3">
            <a:alphaModFix/>
          </a:blip>
          <a:srcRect b="0" l="0" r="0" t="0"/>
          <a:stretch/>
        </p:blipFill>
        <p:spPr>
          <a:xfrm>
            <a:off x="6922142" y="4139951"/>
            <a:ext cx="685859" cy="681149"/>
          </a:xfrm>
          <a:prstGeom prst="rect">
            <a:avLst/>
          </a:prstGeom>
          <a:noFill/>
          <a:ln>
            <a:noFill/>
          </a:ln>
        </p:spPr>
      </p:pic>
      <p:pic>
        <p:nvPicPr>
          <p:cNvPr id="162" name="Google Shape;162;g10ce6d94885_0_5"/>
          <p:cNvPicPr preferRelativeResize="0"/>
          <p:nvPr/>
        </p:nvPicPr>
        <p:blipFill rotWithShape="1">
          <a:blip r:embed="rId4">
            <a:alphaModFix/>
          </a:blip>
          <a:srcRect b="0" l="0" r="0" t="0"/>
          <a:stretch/>
        </p:blipFill>
        <p:spPr>
          <a:xfrm>
            <a:off x="1379914" y="1455380"/>
            <a:ext cx="795960" cy="801720"/>
          </a:xfrm>
          <a:prstGeom prst="rect">
            <a:avLst/>
          </a:prstGeom>
          <a:noFill/>
          <a:ln>
            <a:noFill/>
          </a:ln>
        </p:spPr>
      </p:pic>
      <p:pic>
        <p:nvPicPr>
          <p:cNvPr id="163" name="Google Shape;163;g10ce6d94885_0_5"/>
          <p:cNvPicPr preferRelativeResize="0"/>
          <p:nvPr/>
        </p:nvPicPr>
        <p:blipFill rotWithShape="1">
          <a:blip r:embed="rId5">
            <a:alphaModFix/>
          </a:blip>
          <a:srcRect b="0" l="0" r="0" t="0"/>
          <a:stretch/>
        </p:blipFill>
        <p:spPr>
          <a:xfrm>
            <a:off x="1346704" y="4139951"/>
            <a:ext cx="778680" cy="778680"/>
          </a:xfrm>
          <a:prstGeom prst="rect">
            <a:avLst/>
          </a:prstGeom>
          <a:noFill/>
          <a:ln>
            <a:noFill/>
          </a:ln>
        </p:spPr>
      </p:pic>
      <p:pic>
        <p:nvPicPr>
          <p:cNvPr id="164" name="Google Shape;164;g10ce6d94885_0_5"/>
          <p:cNvPicPr preferRelativeResize="0"/>
          <p:nvPr/>
        </p:nvPicPr>
        <p:blipFill rotWithShape="1">
          <a:blip r:embed="rId6">
            <a:alphaModFix/>
          </a:blip>
          <a:srcRect b="0" l="0" r="0" t="0"/>
          <a:stretch/>
        </p:blipFill>
        <p:spPr>
          <a:xfrm>
            <a:off x="7047752" y="1391554"/>
            <a:ext cx="680489" cy="680489"/>
          </a:xfrm>
          <a:prstGeom prst="rect">
            <a:avLst/>
          </a:prstGeom>
          <a:noFill/>
          <a:ln>
            <a:noFill/>
          </a:ln>
        </p:spPr>
      </p:pic>
      <p:sp>
        <p:nvSpPr>
          <p:cNvPr id="165" name="Google Shape;165;g10ce6d94885_0_5"/>
          <p:cNvSpPr/>
          <p:nvPr/>
        </p:nvSpPr>
        <p:spPr>
          <a:xfrm>
            <a:off x="964020" y="374250"/>
            <a:ext cx="10218300" cy="6114900"/>
          </a:xfrm>
          <a:prstGeom prst="rect">
            <a:avLst/>
          </a:prstGeom>
          <a:noFill/>
          <a:ln cap="flat" cmpd="sng" w="9525">
            <a:solidFill>
              <a:srgbClr val="CFE2F3"/>
            </a:solidFill>
            <a:prstDash val="solid"/>
            <a:round/>
            <a:headEnd len="sm" w="sm" type="none"/>
            <a:tailEnd len="sm" w="sm" type="none"/>
          </a:ln>
        </p:spPr>
        <p:txBody>
          <a:bodyPr anchorCtr="0" anchor="ctr" bIns="109700" lIns="109700" spcFirstLastPara="1" rIns="109700" wrap="square" tIns="109700">
            <a:noAutofit/>
          </a:bodyPr>
          <a:lstStyle/>
          <a:p>
            <a:pPr indent="0" lvl="0" marL="0" marR="0" rtl="0" algn="l">
              <a:lnSpc>
                <a:spcPct val="100000"/>
              </a:lnSpc>
              <a:spcBef>
                <a:spcPts val="0"/>
              </a:spcBef>
              <a:spcAft>
                <a:spcPts val="0"/>
              </a:spcAft>
              <a:buNone/>
            </a:pPr>
            <a:r>
              <a:t/>
            </a:r>
            <a:endParaRPr b="0" i="0" sz="1679" u="none" cap="none" strike="noStrike">
              <a:solidFill>
                <a:srgbClr val="000000"/>
              </a:solidFill>
              <a:latin typeface="Karla"/>
              <a:ea typeface="Karla"/>
              <a:cs typeface="Karla"/>
              <a:sym typeface="Karl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512" name="Shape 512"/>
        <p:cNvGrpSpPr/>
        <p:nvPr/>
      </p:nvGrpSpPr>
      <p:grpSpPr>
        <a:xfrm>
          <a:off x="0" y="0"/>
          <a:ext cx="0" cy="0"/>
          <a:chOff x="0" y="0"/>
          <a:chExt cx="0" cy="0"/>
        </a:xfrm>
      </p:grpSpPr>
      <p:sp>
        <p:nvSpPr>
          <p:cNvPr id="513" name="Google Shape;513;g10a843d4835_7_666"/>
          <p:cNvSpPr txBox="1"/>
          <p:nvPr>
            <p:ph type="title"/>
          </p:nvPr>
        </p:nvSpPr>
        <p:spPr>
          <a:xfrm>
            <a:off x="419175" y="351600"/>
            <a:ext cx="92451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b="1" lang="en-US">
                <a:solidFill>
                  <a:srgbClr val="525252"/>
                </a:solidFill>
                <a:latin typeface="Arial"/>
                <a:ea typeface="Arial"/>
                <a:cs typeface="Arial"/>
                <a:sym typeface="Arial"/>
              </a:rPr>
              <a:t>Public Sector Strategies</a:t>
            </a:r>
            <a:endParaRPr b="1">
              <a:solidFill>
                <a:srgbClr val="525252"/>
              </a:solidFill>
              <a:latin typeface="Arial"/>
              <a:ea typeface="Arial"/>
              <a:cs typeface="Arial"/>
              <a:sym typeface="Arial"/>
            </a:endParaRPr>
          </a:p>
        </p:txBody>
      </p:sp>
      <p:sp>
        <p:nvSpPr>
          <p:cNvPr id="514" name="Google Shape;514;g10a843d4835_7_666"/>
          <p:cNvSpPr txBox="1"/>
          <p:nvPr>
            <p:ph idx="1" type="body"/>
          </p:nvPr>
        </p:nvSpPr>
        <p:spPr>
          <a:xfrm>
            <a:off x="419175" y="1569175"/>
            <a:ext cx="7055400" cy="4540500"/>
          </a:xfrm>
          <a:prstGeom prst="rect">
            <a:avLst/>
          </a:prstGeom>
          <a:noFill/>
          <a:ln>
            <a:noFill/>
          </a:ln>
        </p:spPr>
        <p:txBody>
          <a:bodyPr anchorCtr="0" anchor="t" bIns="45700" lIns="91425" spcFirstLastPara="1" rIns="91425" wrap="square" tIns="45700">
            <a:normAutofit lnSpcReduction="10000"/>
          </a:bodyPr>
          <a:lstStyle/>
          <a:p>
            <a:pPr indent="-342900" lvl="0" marL="457200" rtl="0" algn="l">
              <a:lnSpc>
                <a:spcPct val="90000"/>
              </a:lnSpc>
              <a:spcBef>
                <a:spcPts val="1000"/>
              </a:spcBef>
              <a:spcAft>
                <a:spcPts val="0"/>
              </a:spcAft>
              <a:buClr>
                <a:srgbClr val="000000"/>
              </a:buClr>
              <a:buSzPts val="1800"/>
              <a:buFont typeface="Arial"/>
              <a:buChar char="•"/>
            </a:pPr>
            <a:r>
              <a:rPr lang="en-US" sz="2400">
                <a:solidFill>
                  <a:srgbClr val="595959"/>
                </a:solidFill>
                <a:latin typeface="Arial"/>
                <a:ea typeface="Arial"/>
                <a:cs typeface="Arial"/>
                <a:sym typeface="Arial"/>
              </a:rPr>
              <a:t>Repurpose underutilized assets.</a:t>
            </a:r>
            <a:endParaRPr sz="2400">
              <a:solidFill>
                <a:srgbClr val="595959"/>
              </a:solidFill>
              <a:latin typeface="Arial"/>
              <a:ea typeface="Arial"/>
              <a:cs typeface="Arial"/>
              <a:sym typeface="Arial"/>
            </a:endParaRPr>
          </a:p>
          <a:p>
            <a:pPr indent="-342900" lvl="0" marL="457200" rtl="0" algn="l">
              <a:lnSpc>
                <a:spcPct val="90000"/>
              </a:lnSpc>
              <a:spcBef>
                <a:spcPts val="1000"/>
              </a:spcBef>
              <a:spcAft>
                <a:spcPts val="0"/>
              </a:spcAft>
              <a:buClr>
                <a:srgbClr val="000000"/>
              </a:buClr>
              <a:buSzPts val="1800"/>
              <a:buFont typeface="Arial"/>
              <a:buChar char="•"/>
            </a:pPr>
            <a:r>
              <a:rPr lang="en-US" sz="2400">
                <a:solidFill>
                  <a:srgbClr val="595959"/>
                </a:solidFill>
                <a:latin typeface="Arial"/>
                <a:ea typeface="Arial"/>
                <a:cs typeface="Arial"/>
                <a:sym typeface="Arial"/>
              </a:rPr>
              <a:t>Identify redevelopment opportunities </a:t>
            </a:r>
            <a:endParaRPr sz="2400">
              <a:solidFill>
                <a:srgbClr val="595959"/>
              </a:solidFill>
              <a:latin typeface="Arial"/>
              <a:ea typeface="Arial"/>
              <a:cs typeface="Arial"/>
              <a:sym typeface="Arial"/>
            </a:endParaRPr>
          </a:p>
          <a:p>
            <a:pPr indent="-342900" lvl="0" marL="457200" rtl="0" algn="l">
              <a:lnSpc>
                <a:spcPct val="90000"/>
              </a:lnSpc>
              <a:spcBef>
                <a:spcPts val="1000"/>
              </a:spcBef>
              <a:spcAft>
                <a:spcPts val="0"/>
              </a:spcAft>
              <a:buClr>
                <a:srgbClr val="000000"/>
              </a:buClr>
              <a:buSzPts val="1800"/>
              <a:buFont typeface="Arial"/>
              <a:buChar char="•"/>
            </a:pPr>
            <a:r>
              <a:rPr lang="en-US" sz="2400">
                <a:solidFill>
                  <a:srgbClr val="595959"/>
                </a:solidFill>
                <a:latin typeface="Arial"/>
                <a:ea typeface="Arial"/>
                <a:cs typeface="Arial"/>
                <a:sym typeface="Arial"/>
              </a:rPr>
              <a:t>Create public will for increased residential development.</a:t>
            </a:r>
            <a:endParaRPr sz="2400">
              <a:solidFill>
                <a:srgbClr val="595959"/>
              </a:solidFill>
              <a:latin typeface="Arial"/>
              <a:ea typeface="Arial"/>
              <a:cs typeface="Arial"/>
              <a:sym typeface="Arial"/>
            </a:endParaRPr>
          </a:p>
          <a:p>
            <a:pPr indent="-342900" lvl="0" marL="457200" rtl="0" algn="l">
              <a:lnSpc>
                <a:spcPct val="90000"/>
              </a:lnSpc>
              <a:spcBef>
                <a:spcPts val="1000"/>
              </a:spcBef>
              <a:spcAft>
                <a:spcPts val="0"/>
              </a:spcAft>
              <a:buClr>
                <a:srgbClr val="000000"/>
              </a:buClr>
              <a:buSzPts val="1800"/>
              <a:buFont typeface="Arial"/>
              <a:buChar char="•"/>
            </a:pPr>
            <a:r>
              <a:rPr lang="en-US" sz="2400">
                <a:solidFill>
                  <a:srgbClr val="595959"/>
                </a:solidFill>
                <a:latin typeface="Arial"/>
                <a:ea typeface="Arial"/>
                <a:cs typeface="Arial"/>
                <a:sym typeface="Arial"/>
              </a:rPr>
              <a:t>Identify incentives like predevelopment funding to activate public sites.</a:t>
            </a:r>
            <a:endParaRPr sz="2400">
              <a:solidFill>
                <a:srgbClr val="595959"/>
              </a:solidFill>
              <a:latin typeface="Arial"/>
              <a:ea typeface="Arial"/>
              <a:cs typeface="Arial"/>
              <a:sym typeface="Arial"/>
            </a:endParaRPr>
          </a:p>
          <a:p>
            <a:pPr indent="-342900" lvl="0" marL="457200" rtl="0" algn="l">
              <a:lnSpc>
                <a:spcPct val="90000"/>
              </a:lnSpc>
              <a:spcBef>
                <a:spcPts val="1000"/>
              </a:spcBef>
              <a:spcAft>
                <a:spcPts val="0"/>
              </a:spcAft>
              <a:buClr>
                <a:srgbClr val="000000"/>
              </a:buClr>
              <a:buSzPts val="1800"/>
              <a:buFont typeface="Arial"/>
              <a:buChar char="•"/>
            </a:pPr>
            <a:r>
              <a:rPr lang="en-US" sz="2400">
                <a:solidFill>
                  <a:srgbClr val="595959"/>
                </a:solidFill>
                <a:latin typeface="Arial"/>
                <a:ea typeface="Arial"/>
                <a:cs typeface="Arial"/>
                <a:sym typeface="Arial"/>
              </a:rPr>
              <a:t>Fund and support existing programs and other nonprofit partners to scale efforts when possible and build local capacity for the long-term.</a:t>
            </a:r>
            <a:endParaRPr sz="2400">
              <a:solidFill>
                <a:srgbClr val="595959"/>
              </a:solidFill>
              <a:latin typeface="Arial"/>
              <a:ea typeface="Arial"/>
              <a:cs typeface="Arial"/>
              <a:sym typeface="Arial"/>
            </a:endParaRPr>
          </a:p>
          <a:p>
            <a:pPr indent="-342900" lvl="0" marL="457200" rtl="0" algn="l">
              <a:lnSpc>
                <a:spcPct val="90000"/>
              </a:lnSpc>
              <a:spcBef>
                <a:spcPts val="1000"/>
              </a:spcBef>
              <a:spcAft>
                <a:spcPts val="0"/>
              </a:spcAft>
              <a:buClr>
                <a:srgbClr val="000000"/>
              </a:buClr>
              <a:buSzPts val="1800"/>
              <a:buFont typeface="Arial"/>
              <a:buChar char="•"/>
            </a:pPr>
            <a:r>
              <a:rPr lang="en-US" sz="2400">
                <a:solidFill>
                  <a:srgbClr val="595959"/>
                </a:solidFill>
                <a:latin typeface="Arial"/>
                <a:ea typeface="Arial"/>
                <a:cs typeface="Arial"/>
                <a:sym typeface="Arial"/>
              </a:rPr>
              <a:t>Identify/create a local public funding stream for housing.</a:t>
            </a:r>
            <a:endParaRPr sz="2400">
              <a:solidFill>
                <a:srgbClr val="595959"/>
              </a:solidFill>
              <a:latin typeface="Arial"/>
              <a:ea typeface="Arial"/>
              <a:cs typeface="Arial"/>
              <a:sym typeface="Arial"/>
            </a:endParaRPr>
          </a:p>
        </p:txBody>
      </p:sp>
      <p:pic>
        <p:nvPicPr>
          <p:cNvPr id="515" name="Google Shape;515;g10a843d4835_7_666"/>
          <p:cNvPicPr preferRelativeResize="0"/>
          <p:nvPr/>
        </p:nvPicPr>
        <p:blipFill rotWithShape="1">
          <a:blip r:embed="rId3">
            <a:alphaModFix/>
          </a:blip>
          <a:srcRect b="0" l="0" r="0" t="0"/>
          <a:stretch/>
        </p:blipFill>
        <p:spPr>
          <a:xfrm>
            <a:off x="7854625" y="2305487"/>
            <a:ext cx="4076824" cy="3057624"/>
          </a:xfrm>
          <a:prstGeom prst="rect">
            <a:avLst/>
          </a:prstGeom>
          <a:noFill/>
          <a:ln>
            <a:noFill/>
          </a:ln>
          <a:effectLst>
            <a:outerShdw blurRad="57150" rotWithShape="0" algn="bl" dir="5400000" dist="19050">
              <a:srgbClr val="000000">
                <a:alpha val="49803"/>
              </a:srgbClr>
            </a:outerShdw>
          </a:effectLst>
        </p:spPr>
      </p:pic>
      <p:sp>
        <p:nvSpPr>
          <p:cNvPr id="516" name="Google Shape;516;g10a843d4835_7_666"/>
          <p:cNvSpPr txBox="1"/>
          <p:nvPr/>
        </p:nvSpPr>
        <p:spPr>
          <a:xfrm>
            <a:off x="7760025" y="5418750"/>
            <a:ext cx="4076700" cy="4341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000"/>
              </a:spcBef>
              <a:spcAft>
                <a:spcPts val="0"/>
              </a:spcAft>
              <a:buClr>
                <a:srgbClr val="000000"/>
              </a:buClr>
              <a:buSzPts val="1800"/>
              <a:buFont typeface="Arial"/>
              <a:buNone/>
            </a:pPr>
            <a:r>
              <a:rPr b="0" i="0" lang="en-US" sz="1800" u="none" cap="none" strike="noStrike">
                <a:solidFill>
                  <a:srgbClr val="595959"/>
                </a:solidFill>
                <a:latin typeface="Arial"/>
                <a:ea typeface="Arial"/>
                <a:cs typeface="Arial"/>
                <a:sym typeface="Arial"/>
              </a:rPr>
              <a:t>Photo credit: </a:t>
            </a:r>
            <a:r>
              <a:rPr b="0" i="1" lang="en-US" sz="1800" u="none" cap="none" strike="noStrike">
                <a:solidFill>
                  <a:srgbClr val="595959"/>
                </a:solidFill>
                <a:latin typeface="Arial"/>
                <a:ea typeface="Arial"/>
                <a:cs typeface="Arial"/>
                <a:sym typeface="Arial"/>
              </a:rPr>
              <a:t>The Durango Herald</a:t>
            </a:r>
            <a:endParaRPr b="0" i="1" sz="1800" u="none" cap="none" strike="noStrike">
              <a:solidFill>
                <a:srgbClr val="595959"/>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0" name="Shape 520"/>
        <p:cNvGrpSpPr/>
        <p:nvPr/>
      </p:nvGrpSpPr>
      <p:grpSpPr>
        <a:xfrm>
          <a:off x="0" y="0"/>
          <a:ext cx="0" cy="0"/>
          <a:chOff x="0" y="0"/>
          <a:chExt cx="0" cy="0"/>
        </a:xfrm>
      </p:grpSpPr>
      <p:sp>
        <p:nvSpPr>
          <p:cNvPr id="521" name="Google Shape;521;g10ce6d94885_0_253"/>
          <p:cNvSpPr/>
          <p:nvPr/>
        </p:nvSpPr>
        <p:spPr>
          <a:xfrm>
            <a:off x="0"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22" name="Google Shape;522;g10ce6d94885_0_253"/>
          <p:cNvSpPr txBox="1"/>
          <p:nvPr>
            <p:ph type="title"/>
          </p:nvPr>
        </p:nvSpPr>
        <p:spPr>
          <a:xfrm>
            <a:off x="838200" y="-32067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600"/>
              <a:buFont typeface="Calibri"/>
              <a:buNone/>
            </a:pPr>
            <a:r>
              <a:rPr lang="en-US" sz="4600"/>
              <a:t>Current Context - ARPA</a:t>
            </a:r>
            <a:endParaRPr/>
          </a:p>
        </p:txBody>
      </p:sp>
      <p:sp>
        <p:nvSpPr>
          <p:cNvPr id="523" name="Google Shape;523;g10ce6d94885_0_253"/>
          <p:cNvSpPr/>
          <p:nvPr/>
        </p:nvSpPr>
        <p:spPr>
          <a:xfrm>
            <a:off x="669036" y="762973"/>
            <a:ext cx="10853928" cy="18288"/>
          </a:xfrm>
          <a:custGeom>
            <a:rect b="b" l="l" r="r" t="t"/>
            <a:pathLst>
              <a:path extrusionOk="0" fill="none" h="18288" w="10853928">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extrusionOk="0" h="18288" w="10853928">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524" name="Google Shape;524;g10ce6d94885_0_253"/>
          <p:cNvPicPr preferRelativeResize="0"/>
          <p:nvPr/>
        </p:nvPicPr>
        <p:blipFill rotWithShape="1">
          <a:blip r:embed="rId3">
            <a:alphaModFix/>
          </a:blip>
          <a:srcRect b="7052" l="1595" r="2296" t="13532"/>
          <a:stretch/>
        </p:blipFill>
        <p:spPr>
          <a:xfrm>
            <a:off x="-318252" y="0"/>
            <a:ext cx="12828503" cy="68580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g10a843d4835_7_676"/>
          <p:cNvSpPr/>
          <p:nvPr/>
        </p:nvSpPr>
        <p:spPr>
          <a:xfrm>
            <a:off x="0" y="429178"/>
            <a:ext cx="6536700" cy="1124400"/>
          </a:xfrm>
          <a:prstGeom prst="rect">
            <a:avLst/>
          </a:prstGeom>
          <a:solidFill>
            <a:srgbClr val="D5793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531" name="Google Shape;531;g10a843d4835_7_676"/>
          <p:cNvSpPr txBox="1"/>
          <p:nvPr>
            <p:ph type="ctrTitle"/>
          </p:nvPr>
        </p:nvSpPr>
        <p:spPr>
          <a:xfrm>
            <a:off x="951225" y="662126"/>
            <a:ext cx="5226900" cy="6585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Helvetica Neue"/>
              <a:buNone/>
            </a:pPr>
            <a:r>
              <a:rPr b="1" lang="en-US" sz="4000">
                <a:solidFill>
                  <a:schemeClr val="lt1"/>
                </a:solidFill>
              </a:rPr>
              <a:t>Action Steps</a:t>
            </a:r>
            <a:endParaRPr b="1"/>
          </a:p>
        </p:txBody>
      </p:sp>
      <p:sp>
        <p:nvSpPr>
          <p:cNvPr id="532" name="Google Shape;532;g10a843d4835_7_676"/>
          <p:cNvSpPr txBox="1"/>
          <p:nvPr/>
        </p:nvSpPr>
        <p:spPr>
          <a:xfrm>
            <a:off x="951225" y="1827900"/>
            <a:ext cx="9526500" cy="5125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300"/>
              <a:buFont typeface="Arial"/>
              <a:buNone/>
            </a:pPr>
            <a:r>
              <a:rPr lang="en-US" sz="2900">
                <a:solidFill>
                  <a:srgbClr val="5F5F5F"/>
                </a:solidFill>
              </a:rPr>
              <a:t>Communities need to do some </a:t>
            </a:r>
            <a:r>
              <a:rPr lang="en-US" sz="2900">
                <a:solidFill>
                  <a:srgbClr val="0000FF"/>
                </a:solidFill>
              </a:rPr>
              <a:t>broad community strategy work </a:t>
            </a:r>
            <a:r>
              <a:rPr b="1" lang="en-US" sz="2900">
                <a:solidFill>
                  <a:srgbClr val="5F5F5F"/>
                </a:solidFill>
              </a:rPr>
              <a:t>AND</a:t>
            </a:r>
            <a:r>
              <a:rPr lang="en-US" sz="2900">
                <a:solidFill>
                  <a:srgbClr val="5F5F5F"/>
                </a:solidFill>
              </a:rPr>
              <a:t> </a:t>
            </a:r>
            <a:r>
              <a:rPr lang="en-US" sz="2900">
                <a:solidFill>
                  <a:srgbClr val="CC4125"/>
                </a:solidFill>
              </a:rPr>
              <a:t>support an actual project at the same time.</a:t>
            </a:r>
            <a:endParaRPr sz="2900">
              <a:solidFill>
                <a:srgbClr val="CC4125"/>
              </a:solidFill>
            </a:endParaRPr>
          </a:p>
          <a:p>
            <a:pPr indent="0" lvl="0" marL="0" marR="0" rtl="0" algn="l">
              <a:lnSpc>
                <a:spcPct val="100000"/>
              </a:lnSpc>
              <a:spcBef>
                <a:spcPts val="0"/>
              </a:spcBef>
              <a:spcAft>
                <a:spcPts val="0"/>
              </a:spcAft>
              <a:buClr>
                <a:srgbClr val="000000"/>
              </a:buClr>
              <a:buSzPts val="3300"/>
              <a:buFont typeface="Arial"/>
              <a:buNone/>
            </a:pPr>
            <a:r>
              <a:t/>
            </a:r>
            <a:endParaRPr sz="2900">
              <a:solidFill>
                <a:srgbClr val="5F5F5F"/>
              </a:solidFill>
            </a:endParaRPr>
          </a:p>
          <a:p>
            <a:pPr indent="0" lvl="0" marL="0" marR="0" rtl="0" algn="l">
              <a:lnSpc>
                <a:spcPct val="100000"/>
              </a:lnSpc>
              <a:spcBef>
                <a:spcPts val="0"/>
              </a:spcBef>
              <a:spcAft>
                <a:spcPts val="0"/>
              </a:spcAft>
              <a:buClr>
                <a:srgbClr val="000000"/>
              </a:buClr>
              <a:buSzPts val="3300"/>
              <a:buFont typeface="Arial"/>
              <a:buNone/>
            </a:pPr>
            <a:r>
              <a:rPr lang="en-US" sz="2900">
                <a:solidFill>
                  <a:srgbClr val="5F5F5F"/>
                </a:solidFill>
              </a:rPr>
              <a:t>Strategy work aligns resources with capacity for several efforts–it is an investment of time and energy.</a:t>
            </a:r>
            <a:endParaRPr sz="2900">
              <a:solidFill>
                <a:srgbClr val="5F5F5F"/>
              </a:solidFill>
            </a:endParaRPr>
          </a:p>
          <a:p>
            <a:pPr indent="0" lvl="0" marL="0" marR="0" rtl="0" algn="l">
              <a:lnSpc>
                <a:spcPct val="100000"/>
              </a:lnSpc>
              <a:spcBef>
                <a:spcPts val="0"/>
              </a:spcBef>
              <a:spcAft>
                <a:spcPts val="0"/>
              </a:spcAft>
              <a:buClr>
                <a:srgbClr val="000000"/>
              </a:buClr>
              <a:buSzPts val="3300"/>
              <a:buFont typeface="Arial"/>
              <a:buNone/>
            </a:pPr>
            <a:r>
              <a:t/>
            </a:r>
            <a:endParaRPr sz="2900">
              <a:solidFill>
                <a:srgbClr val="5F5F5F"/>
              </a:solidFill>
            </a:endParaRPr>
          </a:p>
          <a:p>
            <a:pPr indent="0" lvl="0" marL="0" marR="0" rtl="0" algn="l">
              <a:lnSpc>
                <a:spcPct val="100000"/>
              </a:lnSpc>
              <a:spcBef>
                <a:spcPts val="0"/>
              </a:spcBef>
              <a:spcAft>
                <a:spcPts val="0"/>
              </a:spcAft>
              <a:buClr>
                <a:srgbClr val="000000"/>
              </a:buClr>
              <a:buSzPts val="3300"/>
              <a:buFont typeface="Arial"/>
              <a:buNone/>
            </a:pPr>
            <a:r>
              <a:rPr lang="en-US" sz="2900">
                <a:solidFill>
                  <a:srgbClr val="5F5F5F"/>
                </a:solidFill>
              </a:rPr>
              <a:t>Having an actual project garners momentum, creates hope and excitement and moves the community towards housing as soon as possible.</a:t>
            </a:r>
            <a:endParaRPr sz="2900">
              <a:solidFill>
                <a:srgbClr val="5F5F5F"/>
              </a:solidFill>
            </a:endParaRPr>
          </a:p>
          <a:p>
            <a:pPr indent="0" lvl="0" marL="0" marR="0" rtl="0" algn="l">
              <a:lnSpc>
                <a:spcPct val="100000"/>
              </a:lnSpc>
              <a:spcBef>
                <a:spcPts val="0"/>
              </a:spcBef>
              <a:spcAft>
                <a:spcPts val="0"/>
              </a:spcAft>
              <a:buClr>
                <a:srgbClr val="000000"/>
              </a:buClr>
              <a:buSzPts val="3300"/>
              <a:buFont typeface="Arial"/>
              <a:buNone/>
            </a:pPr>
            <a:r>
              <a:t/>
            </a:r>
            <a:endParaRPr b="1" sz="3300">
              <a:solidFill>
                <a:srgbClr val="5F5F5F"/>
              </a:solidFill>
            </a:endParaRPr>
          </a:p>
          <a:p>
            <a:pPr indent="0" lvl="0" marL="0" marR="0" rtl="0" algn="l">
              <a:lnSpc>
                <a:spcPct val="100000"/>
              </a:lnSpc>
              <a:spcBef>
                <a:spcPts val="0"/>
              </a:spcBef>
              <a:spcAft>
                <a:spcPts val="0"/>
              </a:spcAft>
              <a:buClr>
                <a:srgbClr val="000000"/>
              </a:buClr>
              <a:buSzPts val="3300"/>
              <a:buFont typeface="Arial"/>
              <a:buNone/>
            </a:pPr>
            <a:r>
              <a:t/>
            </a:r>
            <a:endParaRPr b="1" sz="3300">
              <a:solidFill>
                <a:srgbClr val="5F5F5F"/>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g10ce6d94885_0_234"/>
          <p:cNvSpPr/>
          <p:nvPr/>
        </p:nvSpPr>
        <p:spPr>
          <a:xfrm>
            <a:off x="0" y="429178"/>
            <a:ext cx="6536700" cy="1124400"/>
          </a:xfrm>
          <a:prstGeom prst="rect">
            <a:avLst/>
          </a:prstGeom>
          <a:solidFill>
            <a:srgbClr val="D5793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539" name="Google Shape;539;g10ce6d94885_0_234"/>
          <p:cNvSpPr txBox="1"/>
          <p:nvPr>
            <p:ph type="ctrTitle"/>
          </p:nvPr>
        </p:nvSpPr>
        <p:spPr>
          <a:xfrm>
            <a:off x="301175" y="666300"/>
            <a:ext cx="5760600" cy="7842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Helvetica Neue"/>
              <a:buNone/>
            </a:pPr>
            <a:r>
              <a:rPr b="1" lang="en-US" sz="4000">
                <a:solidFill>
                  <a:schemeClr val="lt1"/>
                </a:solidFill>
              </a:rPr>
              <a:t>La Plata County Example</a:t>
            </a:r>
            <a:endParaRPr b="1"/>
          </a:p>
        </p:txBody>
      </p:sp>
      <p:sp>
        <p:nvSpPr>
          <p:cNvPr id="540" name="Google Shape;540;g10ce6d94885_0_234"/>
          <p:cNvSpPr txBox="1"/>
          <p:nvPr/>
        </p:nvSpPr>
        <p:spPr>
          <a:xfrm>
            <a:off x="538050" y="1105075"/>
            <a:ext cx="11016600" cy="640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300"/>
              <a:buFont typeface="Arial"/>
              <a:buNone/>
            </a:pPr>
            <a:r>
              <a:t/>
            </a:r>
            <a:endParaRPr b="1" sz="2900">
              <a:solidFill>
                <a:srgbClr val="5F5F5F"/>
              </a:solidFill>
            </a:endParaRPr>
          </a:p>
          <a:p>
            <a:pPr indent="0" lvl="0" marL="0" marR="0" rtl="0" algn="l">
              <a:lnSpc>
                <a:spcPct val="100000"/>
              </a:lnSpc>
              <a:spcBef>
                <a:spcPts val="0"/>
              </a:spcBef>
              <a:spcAft>
                <a:spcPts val="0"/>
              </a:spcAft>
              <a:buClr>
                <a:srgbClr val="000000"/>
              </a:buClr>
              <a:buSzPts val="3300"/>
              <a:buFont typeface="Arial"/>
              <a:buNone/>
            </a:pPr>
            <a:r>
              <a:t/>
            </a:r>
            <a:endParaRPr b="1" sz="2900">
              <a:solidFill>
                <a:srgbClr val="5F5F5F"/>
              </a:solidFill>
            </a:endParaRPr>
          </a:p>
          <a:p>
            <a:pPr indent="0" lvl="0" marL="0" marR="0" rtl="0" algn="l">
              <a:lnSpc>
                <a:spcPct val="100000"/>
              </a:lnSpc>
              <a:spcBef>
                <a:spcPts val="0"/>
              </a:spcBef>
              <a:spcAft>
                <a:spcPts val="0"/>
              </a:spcAft>
              <a:buClr>
                <a:srgbClr val="000000"/>
              </a:buClr>
              <a:buSzPts val="3300"/>
              <a:buFont typeface="Arial"/>
              <a:buNone/>
            </a:pPr>
            <a:r>
              <a:rPr lang="en-US" sz="2900">
                <a:solidFill>
                  <a:srgbClr val="5F5F5F"/>
                </a:solidFill>
              </a:rPr>
              <a:t>Durango City Council authorized $100,000 for predevelopment for the conversion of a Best Western Motel in Aug of 2021</a:t>
            </a:r>
            <a:endParaRPr sz="2900">
              <a:solidFill>
                <a:srgbClr val="5F5F5F"/>
              </a:solidFill>
            </a:endParaRPr>
          </a:p>
          <a:p>
            <a:pPr indent="0" lvl="0" marL="0" marR="0" rtl="0" algn="l">
              <a:lnSpc>
                <a:spcPct val="100000"/>
              </a:lnSpc>
              <a:spcBef>
                <a:spcPts val="0"/>
              </a:spcBef>
              <a:spcAft>
                <a:spcPts val="0"/>
              </a:spcAft>
              <a:buClr>
                <a:srgbClr val="000000"/>
              </a:buClr>
              <a:buSzPts val="3300"/>
              <a:buFont typeface="Arial"/>
              <a:buNone/>
            </a:pPr>
            <a:r>
              <a:rPr lang="en-US" sz="2900">
                <a:solidFill>
                  <a:srgbClr val="5F5F5F"/>
                </a:solidFill>
              </a:rPr>
              <a:t>This could yield 120 units and 30 million in housing resources.</a:t>
            </a:r>
            <a:endParaRPr sz="2900">
              <a:solidFill>
                <a:srgbClr val="5F5F5F"/>
              </a:solidFill>
            </a:endParaRPr>
          </a:p>
          <a:p>
            <a:pPr indent="0" lvl="0" marL="0" marR="0" rtl="0" algn="l">
              <a:lnSpc>
                <a:spcPct val="100000"/>
              </a:lnSpc>
              <a:spcBef>
                <a:spcPts val="0"/>
              </a:spcBef>
              <a:spcAft>
                <a:spcPts val="0"/>
              </a:spcAft>
              <a:buClr>
                <a:srgbClr val="000000"/>
              </a:buClr>
              <a:buSzPts val="3300"/>
              <a:buFont typeface="Arial"/>
              <a:buNone/>
            </a:pPr>
            <a:r>
              <a:t/>
            </a:r>
            <a:endParaRPr sz="2900">
              <a:solidFill>
                <a:srgbClr val="5F5F5F"/>
              </a:solidFill>
            </a:endParaRPr>
          </a:p>
          <a:p>
            <a:pPr indent="0" lvl="0" marL="0" marR="0" rtl="0" algn="l">
              <a:lnSpc>
                <a:spcPct val="100000"/>
              </a:lnSpc>
              <a:spcBef>
                <a:spcPts val="0"/>
              </a:spcBef>
              <a:spcAft>
                <a:spcPts val="0"/>
              </a:spcAft>
              <a:buClr>
                <a:srgbClr val="000000"/>
              </a:buClr>
              <a:buSzPts val="3300"/>
              <a:buFont typeface="Arial"/>
              <a:buNone/>
            </a:pPr>
            <a:r>
              <a:rPr lang="en-US" sz="2900">
                <a:solidFill>
                  <a:srgbClr val="5F5F5F"/>
                </a:solidFill>
              </a:rPr>
              <a:t>At the same time the economic alliance launched a workforce housing strategy for the county</a:t>
            </a:r>
            <a:endParaRPr sz="2900">
              <a:solidFill>
                <a:srgbClr val="5F5F5F"/>
              </a:solidFill>
            </a:endParaRPr>
          </a:p>
          <a:p>
            <a:pPr indent="0" lvl="0" marL="0" marR="0" rtl="0" algn="l">
              <a:lnSpc>
                <a:spcPct val="100000"/>
              </a:lnSpc>
              <a:spcBef>
                <a:spcPts val="0"/>
              </a:spcBef>
              <a:spcAft>
                <a:spcPts val="0"/>
              </a:spcAft>
              <a:buClr>
                <a:srgbClr val="000000"/>
              </a:buClr>
              <a:buSzPts val="3300"/>
              <a:buFont typeface="Arial"/>
              <a:buNone/>
            </a:pPr>
            <a:r>
              <a:t/>
            </a:r>
            <a:endParaRPr sz="2900">
              <a:solidFill>
                <a:srgbClr val="5F5F5F"/>
              </a:solidFill>
            </a:endParaRPr>
          </a:p>
          <a:p>
            <a:pPr indent="0" lvl="0" marL="0" marR="0" rtl="0" algn="l">
              <a:lnSpc>
                <a:spcPct val="100000"/>
              </a:lnSpc>
              <a:spcBef>
                <a:spcPts val="0"/>
              </a:spcBef>
              <a:spcAft>
                <a:spcPts val="0"/>
              </a:spcAft>
              <a:buClr>
                <a:srgbClr val="000000"/>
              </a:buClr>
              <a:buSzPts val="3300"/>
              <a:buFont typeface="Arial"/>
              <a:buNone/>
            </a:pPr>
            <a:r>
              <a:rPr lang="en-US" sz="2900">
                <a:solidFill>
                  <a:srgbClr val="5F5F5F"/>
                </a:solidFill>
              </a:rPr>
              <a:t>Having both high profile efforts at the same time has </a:t>
            </a:r>
            <a:r>
              <a:rPr lang="en-US" sz="2900">
                <a:solidFill>
                  <a:srgbClr val="5F5F5F"/>
                </a:solidFill>
              </a:rPr>
              <a:t>created significant momentum.</a:t>
            </a:r>
            <a:endParaRPr sz="2900">
              <a:solidFill>
                <a:srgbClr val="5F5F5F"/>
              </a:solidFill>
            </a:endParaRPr>
          </a:p>
          <a:p>
            <a:pPr indent="0" lvl="0" marL="0" marR="0" rtl="0" algn="l">
              <a:lnSpc>
                <a:spcPct val="100000"/>
              </a:lnSpc>
              <a:spcBef>
                <a:spcPts val="0"/>
              </a:spcBef>
              <a:spcAft>
                <a:spcPts val="0"/>
              </a:spcAft>
              <a:buClr>
                <a:srgbClr val="000000"/>
              </a:buClr>
              <a:buSzPts val="3300"/>
              <a:buFont typeface="Arial"/>
              <a:buNone/>
            </a:pPr>
            <a:r>
              <a:t/>
            </a:r>
            <a:endParaRPr b="1" sz="2900">
              <a:solidFill>
                <a:srgbClr val="5F5F5F"/>
              </a:solidFill>
            </a:endParaRPr>
          </a:p>
          <a:p>
            <a:pPr indent="0" lvl="0" marL="0" marR="0" rtl="0" algn="l">
              <a:lnSpc>
                <a:spcPct val="100000"/>
              </a:lnSpc>
              <a:spcBef>
                <a:spcPts val="0"/>
              </a:spcBef>
              <a:spcAft>
                <a:spcPts val="0"/>
              </a:spcAft>
              <a:buClr>
                <a:srgbClr val="000000"/>
              </a:buClr>
              <a:buSzPts val="3300"/>
              <a:buFont typeface="Arial"/>
              <a:buNone/>
            </a:pPr>
            <a:r>
              <a:t/>
            </a:r>
            <a:endParaRPr b="1" sz="2900">
              <a:solidFill>
                <a:srgbClr val="5F5F5F"/>
              </a:solidFill>
            </a:endParaRPr>
          </a:p>
          <a:p>
            <a:pPr indent="0" lvl="0" marL="0" marR="0" rtl="0" algn="l">
              <a:lnSpc>
                <a:spcPct val="100000"/>
              </a:lnSpc>
              <a:spcBef>
                <a:spcPts val="0"/>
              </a:spcBef>
              <a:spcAft>
                <a:spcPts val="0"/>
              </a:spcAft>
              <a:buClr>
                <a:srgbClr val="000000"/>
              </a:buClr>
              <a:buSzPts val="3300"/>
              <a:buFont typeface="Arial"/>
              <a:buNone/>
            </a:pPr>
            <a:r>
              <a:t/>
            </a:r>
            <a:endParaRPr b="1" sz="3300">
              <a:solidFill>
                <a:srgbClr val="5F5F5F"/>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g10a843d4835_7_685"/>
          <p:cNvSpPr/>
          <p:nvPr/>
        </p:nvSpPr>
        <p:spPr>
          <a:xfrm>
            <a:off x="0" y="429178"/>
            <a:ext cx="6536700" cy="1124400"/>
          </a:xfrm>
          <a:prstGeom prst="rect">
            <a:avLst/>
          </a:prstGeom>
          <a:solidFill>
            <a:srgbClr val="D5793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547" name="Google Shape;547;g10a843d4835_7_685"/>
          <p:cNvSpPr txBox="1"/>
          <p:nvPr>
            <p:ph type="ctrTitle"/>
          </p:nvPr>
        </p:nvSpPr>
        <p:spPr>
          <a:xfrm>
            <a:off x="391975" y="662125"/>
            <a:ext cx="5786100" cy="658500"/>
          </a:xfrm>
          <a:prstGeom prst="rect">
            <a:avLst/>
          </a:prstGeom>
          <a:noFill/>
          <a:ln>
            <a:noFill/>
          </a:ln>
        </p:spPr>
        <p:txBody>
          <a:bodyPr anchorCtr="0" anchor="b" bIns="45700" lIns="91425" spcFirstLastPara="1" rIns="91425" wrap="square" tIns="45700">
            <a:normAutofit fontScale="90000"/>
          </a:bodyPr>
          <a:lstStyle/>
          <a:p>
            <a:pPr indent="0" lvl="0" marL="0" rtl="0" algn="r">
              <a:lnSpc>
                <a:spcPct val="90000"/>
              </a:lnSpc>
              <a:spcBef>
                <a:spcPts val="0"/>
              </a:spcBef>
              <a:spcAft>
                <a:spcPts val="0"/>
              </a:spcAft>
              <a:buClr>
                <a:schemeClr val="lt1"/>
              </a:buClr>
              <a:buSzPct val="100000"/>
              <a:buFont typeface="Helvetica Neue"/>
              <a:buNone/>
            </a:pPr>
            <a:r>
              <a:rPr b="1" lang="en-US" sz="4000">
                <a:solidFill>
                  <a:schemeClr val="lt1"/>
                </a:solidFill>
              </a:rPr>
              <a:t>Questions? Comments?</a:t>
            </a:r>
            <a:endParaRPr b="1"/>
          </a:p>
        </p:txBody>
      </p:sp>
      <p:sp>
        <p:nvSpPr>
          <p:cNvPr id="548" name="Google Shape;548;g10a843d4835_7_685"/>
          <p:cNvSpPr txBox="1"/>
          <p:nvPr/>
        </p:nvSpPr>
        <p:spPr>
          <a:xfrm>
            <a:off x="702850" y="4906575"/>
            <a:ext cx="5595900" cy="9606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2800"/>
              <a:buFont typeface="Arial"/>
              <a:buNone/>
            </a:pPr>
            <a:r>
              <a:rPr b="0" i="0" lang="en-US" sz="2800" u="none" cap="none" strike="noStrike">
                <a:solidFill>
                  <a:srgbClr val="525252"/>
                </a:solidFill>
                <a:uFill>
                  <a:noFill/>
                </a:uFill>
                <a:latin typeface="Arial"/>
                <a:ea typeface="Arial"/>
                <a:cs typeface="Arial"/>
                <a:sym typeface="Arial"/>
                <a:hlinkClick r:id="rId3">
                  <a:extLst>
                    <a:ext uri="{A12FA001-AC4F-418D-AE19-62706E023703}">
                      <ahyp:hlinkClr val="tx"/>
                    </a:ext>
                  </a:extLst>
                </a:hlinkClick>
              </a:rPr>
              <a:t>jenn@goprojectmoxie.com</a:t>
            </a:r>
            <a:endParaRPr b="0" i="0" sz="2800" u="none" cap="none" strike="noStrike">
              <a:solidFill>
                <a:srgbClr val="525252"/>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2800"/>
              <a:buFont typeface="Arial"/>
              <a:buNone/>
            </a:pPr>
            <a:r>
              <a:t/>
            </a:r>
            <a:endParaRPr b="0" i="0" sz="2800" u="none" cap="none" strike="noStrike">
              <a:solidFill>
                <a:srgbClr val="525252"/>
              </a:solidFill>
              <a:latin typeface="Arial"/>
              <a:ea typeface="Arial"/>
              <a:cs typeface="Arial"/>
              <a:sym typeface="Arial"/>
            </a:endParaRPr>
          </a:p>
        </p:txBody>
      </p:sp>
      <p:sp>
        <p:nvSpPr>
          <p:cNvPr id="549" name="Google Shape;549;g10a843d4835_7_685"/>
          <p:cNvSpPr txBox="1"/>
          <p:nvPr/>
        </p:nvSpPr>
        <p:spPr>
          <a:xfrm>
            <a:off x="635275" y="4099250"/>
            <a:ext cx="6032100" cy="5727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2800"/>
              <a:buFont typeface="Arial"/>
              <a:buNone/>
            </a:pPr>
            <a:r>
              <a:rPr b="1" i="0" lang="en-US" sz="2800" u="none" cap="none" strike="noStrike">
                <a:solidFill>
                  <a:srgbClr val="525252"/>
                </a:solidFill>
                <a:latin typeface="Arial"/>
                <a:ea typeface="Arial"/>
                <a:cs typeface="Arial"/>
                <a:sym typeface="Arial"/>
              </a:rPr>
              <a:t>We can also be reached via email:</a:t>
            </a:r>
            <a:endParaRPr b="1" i="0" sz="2800" u="none" cap="none" strike="noStrike">
              <a:solidFill>
                <a:srgbClr val="525252"/>
              </a:solidFill>
              <a:latin typeface="Arial"/>
              <a:ea typeface="Arial"/>
              <a:cs typeface="Arial"/>
              <a:sym typeface="Arial"/>
            </a:endParaRPr>
          </a:p>
        </p:txBody>
      </p:sp>
      <p:pic>
        <p:nvPicPr>
          <p:cNvPr id="550" name="Google Shape;550;g10a843d4835_7_685"/>
          <p:cNvPicPr preferRelativeResize="0"/>
          <p:nvPr/>
        </p:nvPicPr>
        <p:blipFill rotWithShape="1">
          <a:blip r:embed="rId4">
            <a:alphaModFix amt="19000"/>
          </a:blip>
          <a:srcRect b="0" l="0" r="0" t="0"/>
          <a:stretch/>
        </p:blipFill>
        <p:spPr>
          <a:xfrm>
            <a:off x="6667375" y="973175"/>
            <a:ext cx="5392125" cy="53689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4"/>
          <p:cNvSpPr/>
          <p:nvPr/>
        </p:nvSpPr>
        <p:spPr>
          <a:xfrm>
            <a:off x="5655275" y="691603"/>
            <a:ext cx="6536725" cy="1124465"/>
          </a:xfrm>
          <a:prstGeom prst="rect">
            <a:avLst/>
          </a:prstGeom>
          <a:solidFill>
            <a:srgbClr val="4C9FB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172" name="Google Shape;172;p4"/>
          <p:cNvSpPr txBox="1"/>
          <p:nvPr>
            <p:ph type="ctrTitle"/>
          </p:nvPr>
        </p:nvSpPr>
        <p:spPr>
          <a:xfrm>
            <a:off x="6310183" y="691603"/>
            <a:ext cx="5226908" cy="916011"/>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Helvetica Neue"/>
              <a:buNone/>
            </a:pPr>
            <a:r>
              <a:rPr b="1" lang="en-US" sz="4000">
                <a:solidFill>
                  <a:schemeClr val="lt1"/>
                </a:solidFill>
              </a:rPr>
              <a:t>Project Moxie Team</a:t>
            </a:r>
            <a:endParaRPr b="1"/>
          </a:p>
        </p:txBody>
      </p:sp>
      <p:sp>
        <p:nvSpPr>
          <p:cNvPr id="173" name="Google Shape;173;p4"/>
          <p:cNvSpPr txBox="1"/>
          <p:nvPr/>
        </p:nvSpPr>
        <p:spPr>
          <a:xfrm>
            <a:off x="5525399" y="1966400"/>
            <a:ext cx="6011700" cy="3417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t/>
            </a:r>
            <a:endParaRPr b="0" i="0" sz="1400" u="none" cap="none" strike="noStrike">
              <a:solidFill>
                <a:srgbClr val="525252"/>
              </a:solidFill>
              <a:latin typeface="Arial"/>
              <a:ea typeface="Arial"/>
              <a:cs typeface="Arial"/>
              <a:sym typeface="Arial"/>
            </a:endParaRPr>
          </a:p>
          <a:p>
            <a:pPr indent="-311150" lvl="0" marL="342900" marR="0" rtl="0" algn="l">
              <a:lnSpc>
                <a:spcPct val="100000"/>
              </a:lnSpc>
              <a:spcBef>
                <a:spcPts val="0"/>
              </a:spcBef>
              <a:spcAft>
                <a:spcPts val="0"/>
              </a:spcAft>
              <a:buClr>
                <a:srgbClr val="525252"/>
              </a:buClr>
              <a:buSzPts val="1900"/>
              <a:buFont typeface="Arial"/>
              <a:buChar char="•"/>
            </a:pPr>
            <a:r>
              <a:rPr b="0" i="0" lang="en-US" sz="2300" u="none" cap="none" strike="noStrike">
                <a:solidFill>
                  <a:srgbClr val="525252"/>
                </a:solidFill>
                <a:latin typeface="Arial"/>
                <a:ea typeface="Arial"/>
                <a:cs typeface="Arial"/>
                <a:sym typeface="Arial"/>
              </a:rPr>
              <a:t>Cynthia Roebuck, land use consultant</a:t>
            </a:r>
            <a:endParaRPr b="0" i="0" sz="1100" u="none" cap="none" strike="noStrike">
              <a:solidFill>
                <a:srgbClr val="525252"/>
              </a:solidFill>
              <a:latin typeface="Arial"/>
              <a:ea typeface="Arial"/>
              <a:cs typeface="Arial"/>
              <a:sym typeface="Arial"/>
            </a:endParaRPr>
          </a:p>
          <a:p>
            <a:pPr indent="-311150" lvl="0" marL="342900" marR="0" rtl="0" algn="l">
              <a:lnSpc>
                <a:spcPct val="100000"/>
              </a:lnSpc>
              <a:spcBef>
                <a:spcPts val="0"/>
              </a:spcBef>
              <a:spcAft>
                <a:spcPts val="0"/>
              </a:spcAft>
              <a:buClr>
                <a:srgbClr val="525252"/>
              </a:buClr>
              <a:buSzPts val="1900"/>
              <a:buFont typeface="Arial"/>
              <a:buChar char="•"/>
            </a:pPr>
            <a:r>
              <a:rPr b="0" i="0" lang="en-US" sz="2300" u="none" cap="none" strike="noStrike">
                <a:solidFill>
                  <a:srgbClr val="525252"/>
                </a:solidFill>
                <a:latin typeface="Arial"/>
                <a:ea typeface="Arial"/>
                <a:cs typeface="Arial"/>
                <a:sym typeface="Arial"/>
              </a:rPr>
              <a:t>Jenn Lopez, President</a:t>
            </a:r>
            <a:endParaRPr b="0" i="0" sz="900" u="none" cap="none" strike="noStrike">
              <a:solidFill>
                <a:srgbClr val="525252"/>
              </a:solidFill>
              <a:latin typeface="Arial"/>
              <a:ea typeface="Arial"/>
              <a:cs typeface="Arial"/>
              <a:sym typeface="Arial"/>
            </a:endParaRPr>
          </a:p>
          <a:p>
            <a:pPr indent="-311150" lvl="0" marL="342900" marR="0" rtl="0" algn="l">
              <a:lnSpc>
                <a:spcPct val="100000"/>
              </a:lnSpc>
              <a:spcBef>
                <a:spcPts val="0"/>
              </a:spcBef>
              <a:spcAft>
                <a:spcPts val="0"/>
              </a:spcAft>
              <a:buClr>
                <a:srgbClr val="525252"/>
              </a:buClr>
              <a:buSzPts val="1900"/>
              <a:buFont typeface="Arial"/>
              <a:buChar char="•"/>
            </a:pPr>
            <a:r>
              <a:rPr b="0" i="0" lang="en-US" sz="2300" u="none" cap="none" strike="noStrike">
                <a:solidFill>
                  <a:srgbClr val="525252"/>
                </a:solidFill>
                <a:latin typeface="Arial"/>
                <a:ea typeface="Arial"/>
                <a:cs typeface="Arial"/>
                <a:sym typeface="Arial"/>
              </a:rPr>
              <a:t>Matt Lynn, Director of </a:t>
            </a:r>
            <a:r>
              <a:rPr lang="en-US" sz="2300">
                <a:solidFill>
                  <a:srgbClr val="525252"/>
                </a:solidFill>
              </a:rPr>
              <a:t>E</a:t>
            </a:r>
            <a:r>
              <a:rPr b="0" i="0" lang="en-US" sz="2300" u="none" cap="none" strike="noStrike">
                <a:solidFill>
                  <a:srgbClr val="525252"/>
                </a:solidFill>
                <a:latin typeface="Arial"/>
                <a:ea typeface="Arial"/>
                <a:cs typeface="Arial"/>
                <a:sym typeface="Arial"/>
              </a:rPr>
              <a:t>ngagement</a:t>
            </a:r>
            <a:endParaRPr b="0" i="0" sz="2300" u="none" cap="none" strike="noStrike">
              <a:solidFill>
                <a:srgbClr val="525252"/>
              </a:solidFill>
              <a:latin typeface="Arial"/>
              <a:ea typeface="Arial"/>
              <a:cs typeface="Arial"/>
              <a:sym typeface="Arial"/>
            </a:endParaRPr>
          </a:p>
          <a:p>
            <a:pPr indent="-336550" lvl="0" marL="342900" marR="0" rtl="0" algn="l">
              <a:lnSpc>
                <a:spcPct val="100000"/>
              </a:lnSpc>
              <a:spcBef>
                <a:spcPts val="0"/>
              </a:spcBef>
              <a:spcAft>
                <a:spcPts val="0"/>
              </a:spcAft>
              <a:buClr>
                <a:srgbClr val="525252"/>
              </a:buClr>
              <a:buSzPts val="2300"/>
              <a:buChar char="•"/>
            </a:pPr>
            <a:r>
              <a:rPr lang="en-US" sz="2300">
                <a:solidFill>
                  <a:srgbClr val="525252"/>
                </a:solidFill>
              </a:rPr>
              <a:t>Dr. Kathleen VanVoorhis, Director of Strategy</a:t>
            </a:r>
            <a:endParaRPr sz="2300">
              <a:solidFill>
                <a:srgbClr val="525252"/>
              </a:solidFill>
            </a:endParaRPr>
          </a:p>
          <a:p>
            <a:pPr indent="-336550" lvl="0" marL="342900" marR="0" rtl="0" algn="l">
              <a:lnSpc>
                <a:spcPct val="100000"/>
              </a:lnSpc>
              <a:spcBef>
                <a:spcPts val="0"/>
              </a:spcBef>
              <a:spcAft>
                <a:spcPts val="0"/>
              </a:spcAft>
              <a:buClr>
                <a:srgbClr val="525252"/>
              </a:buClr>
              <a:buSzPts val="2300"/>
              <a:buChar char="•"/>
            </a:pPr>
            <a:r>
              <a:rPr lang="en-US" sz="2300">
                <a:solidFill>
                  <a:srgbClr val="525252"/>
                </a:solidFill>
              </a:rPr>
              <a:t>Gary Sanford, homeless programs consultant</a:t>
            </a:r>
            <a:endParaRPr sz="2300">
              <a:solidFill>
                <a:srgbClr val="525252"/>
              </a:solidFill>
            </a:endParaRPr>
          </a:p>
          <a:p>
            <a:pPr indent="-336550" lvl="0" marL="342900" marR="0" rtl="0" algn="l">
              <a:lnSpc>
                <a:spcPct val="100000"/>
              </a:lnSpc>
              <a:spcBef>
                <a:spcPts val="0"/>
              </a:spcBef>
              <a:spcAft>
                <a:spcPts val="0"/>
              </a:spcAft>
              <a:buClr>
                <a:srgbClr val="525252"/>
              </a:buClr>
              <a:buSzPts val="2300"/>
              <a:buChar char="•"/>
            </a:pPr>
            <a:r>
              <a:rPr lang="en-US" sz="2300">
                <a:solidFill>
                  <a:srgbClr val="525252"/>
                </a:solidFill>
              </a:rPr>
              <a:t>Hollis Walker, project manager</a:t>
            </a:r>
            <a:endParaRPr sz="2300">
              <a:solidFill>
                <a:srgbClr val="525252"/>
              </a:solidFill>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Conference room table" id="174" name="Google Shape;174;p4"/>
          <p:cNvPicPr preferRelativeResize="0"/>
          <p:nvPr/>
        </p:nvPicPr>
        <p:blipFill rotWithShape="1">
          <a:blip r:embed="rId3">
            <a:alphaModFix/>
          </a:blip>
          <a:srcRect b="0" l="53205" r="1592" t="0"/>
          <a:stretch/>
        </p:blipFill>
        <p:spPr>
          <a:xfrm>
            <a:off x="0" y="10"/>
            <a:ext cx="3476673" cy="6857990"/>
          </a:xfrm>
          <a:prstGeom prst="rect">
            <a:avLst/>
          </a:prstGeom>
          <a:noFill/>
          <a:ln>
            <a:noFill/>
          </a:ln>
        </p:spPr>
      </p:pic>
      <p:pic>
        <p:nvPicPr>
          <p:cNvPr descr="A person wearing a hat&#10;&#10;Description automatically generated with medium confidence" id="175" name="Google Shape;175;p4"/>
          <p:cNvPicPr preferRelativeResize="0"/>
          <p:nvPr/>
        </p:nvPicPr>
        <p:blipFill rotWithShape="1">
          <a:blip r:embed="rId4">
            <a:alphaModFix/>
          </a:blip>
          <a:srcRect b="6389" l="0" r="0" t="13742"/>
          <a:stretch/>
        </p:blipFill>
        <p:spPr>
          <a:xfrm>
            <a:off x="3048824" y="4592626"/>
            <a:ext cx="1642399" cy="1639676"/>
          </a:xfrm>
          <a:prstGeom prst="rect">
            <a:avLst/>
          </a:prstGeom>
          <a:noFill/>
          <a:ln>
            <a:noFill/>
          </a:ln>
          <a:effectLst>
            <a:outerShdw blurRad="50800" rotWithShape="0" algn="tl" dir="2700000" dist="38100">
              <a:srgbClr val="000000">
                <a:alpha val="40000"/>
              </a:srgbClr>
            </a:outerShdw>
          </a:effectLst>
        </p:spPr>
      </p:pic>
      <p:pic>
        <p:nvPicPr>
          <p:cNvPr descr="A picture containing person, outdoor, grass, smiling&#10;&#10;Description automatically generated" id="176" name="Google Shape;176;p4"/>
          <p:cNvPicPr preferRelativeResize="0"/>
          <p:nvPr/>
        </p:nvPicPr>
        <p:blipFill rotWithShape="1">
          <a:blip r:embed="rId5">
            <a:alphaModFix/>
          </a:blip>
          <a:srcRect b="0" l="18521" r="14823" t="0"/>
          <a:stretch/>
        </p:blipFill>
        <p:spPr>
          <a:xfrm>
            <a:off x="1001175" y="580900"/>
            <a:ext cx="1642400" cy="1642701"/>
          </a:xfrm>
          <a:prstGeom prst="rect">
            <a:avLst/>
          </a:prstGeom>
          <a:noFill/>
          <a:ln>
            <a:noFill/>
          </a:ln>
          <a:effectLst>
            <a:outerShdw blurRad="50800" rotWithShape="0" algn="tl" dir="2700000" dist="38100">
              <a:srgbClr val="000000">
                <a:alpha val="40000"/>
              </a:srgbClr>
            </a:outerShdw>
          </a:effectLst>
        </p:spPr>
      </p:pic>
      <p:pic>
        <p:nvPicPr>
          <p:cNvPr id="177" name="Google Shape;177;p4"/>
          <p:cNvPicPr preferRelativeResize="0"/>
          <p:nvPr/>
        </p:nvPicPr>
        <p:blipFill rotWithShape="1">
          <a:blip r:embed="rId6">
            <a:alphaModFix/>
          </a:blip>
          <a:srcRect b="22918" l="0" r="0" t="10534"/>
          <a:stretch/>
        </p:blipFill>
        <p:spPr>
          <a:xfrm>
            <a:off x="3048825" y="2114818"/>
            <a:ext cx="1642399" cy="1642708"/>
          </a:xfrm>
          <a:prstGeom prst="rect">
            <a:avLst/>
          </a:prstGeom>
          <a:noFill/>
          <a:ln>
            <a:noFill/>
          </a:ln>
          <a:effectLst>
            <a:outerShdw blurRad="57150" rotWithShape="0" algn="bl" dir="5400000" dist="19050">
              <a:srgbClr val="000000">
                <a:alpha val="49803"/>
              </a:srgbClr>
            </a:outerShdw>
          </a:effectLst>
        </p:spPr>
      </p:pic>
      <p:pic>
        <p:nvPicPr>
          <p:cNvPr descr="A blue and white logo&#10;&#10;Description automatically generated with low confidence" id="178" name="Google Shape;178;p4"/>
          <p:cNvPicPr preferRelativeResize="0"/>
          <p:nvPr/>
        </p:nvPicPr>
        <p:blipFill rotWithShape="1">
          <a:blip r:embed="rId7">
            <a:alphaModFix/>
          </a:blip>
          <a:srcRect b="0" l="0" r="0" t="0"/>
          <a:stretch/>
        </p:blipFill>
        <p:spPr>
          <a:xfrm>
            <a:off x="8244075" y="5388175"/>
            <a:ext cx="2951350" cy="1124474"/>
          </a:xfrm>
          <a:prstGeom prst="rect">
            <a:avLst/>
          </a:prstGeom>
          <a:noFill/>
          <a:ln>
            <a:noFill/>
          </a:ln>
        </p:spPr>
      </p:pic>
      <p:pic>
        <p:nvPicPr>
          <p:cNvPr id="179" name="Google Shape;179;p4"/>
          <p:cNvPicPr preferRelativeResize="0"/>
          <p:nvPr/>
        </p:nvPicPr>
        <p:blipFill rotWithShape="1">
          <a:blip r:embed="rId8">
            <a:alphaModFix/>
          </a:blip>
          <a:srcRect b="0" l="27679" r="27675" t="17437"/>
          <a:stretch/>
        </p:blipFill>
        <p:spPr>
          <a:xfrm>
            <a:off x="717950" y="2746425"/>
            <a:ext cx="1496700" cy="1846200"/>
          </a:xfrm>
          <a:prstGeom prst="roundRect">
            <a:avLst>
              <a:gd fmla="val 16667" name="adj"/>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g10ce6d94885_0_204"/>
          <p:cNvSpPr/>
          <p:nvPr/>
        </p:nvSpPr>
        <p:spPr>
          <a:xfrm>
            <a:off x="5655275" y="691603"/>
            <a:ext cx="6536700" cy="1124400"/>
          </a:xfrm>
          <a:prstGeom prst="rect">
            <a:avLst/>
          </a:prstGeom>
          <a:solidFill>
            <a:srgbClr val="4C9FB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186" name="Google Shape;186;g10ce6d94885_0_204"/>
          <p:cNvSpPr txBox="1"/>
          <p:nvPr>
            <p:ph type="ctrTitle"/>
          </p:nvPr>
        </p:nvSpPr>
        <p:spPr>
          <a:xfrm>
            <a:off x="6310183" y="691603"/>
            <a:ext cx="5226900" cy="9159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Helvetica Neue"/>
              <a:buNone/>
            </a:pPr>
            <a:r>
              <a:rPr b="1" lang="en-US" sz="4000">
                <a:solidFill>
                  <a:schemeClr val="lt1"/>
                </a:solidFill>
              </a:rPr>
              <a:t>Sample Projects</a:t>
            </a:r>
            <a:endParaRPr b="1"/>
          </a:p>
        </p:txBody>
      </p:sp>
      <p:sp>
        <p:nvSpPr>
          <p:cNvPr id="187" name="Google Shape;187;g10ce6d94885_0_204"/>
          <p:cNvSpPr txBox="1"/>
          <p:nvPr/>
        </p:nvSpPr>
        <p:spPr>
          <a:xfrm>
            <a:off x="3721525" y="1816000"/>
            <a:ext cx="8271900" cy="5602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1" sz="2800">
              <a:solidFill>
                <a:srgbClr val="525252"/>
              </a:solidFill>
            </a:endParaRPr>
          </a:p>
          <a:p>
            <a:pPr indent="-355600" lvl="0" marL="457200" marR="0" rtl="0" algn="l">
              <a:lnSpc>
                <a:spcPct val="100000"/>
              </a:lnSpc>
              <a:spcBef>
                <a:spcPts val="0"/>
              </a:spcBef>
              <a:spcAft>
                <a:spcPts val="0"/>
              </a:spcAft>
              <a:buClr>
                <a:srgbClr val="525252"/>
              </a:buClr>
              <a:buSzPts val="2000"/>
              <a:buChar char="●"/>
            </a:pPr>
            <a:r>
              <a:rPr lang="en-US" sz="2000">
                <a:solidFill>
                  <a:srgbClr val="525252"/>
                </a:solidFill>
              </a:rPr>
              <a:t>Supportive Housing developments</a:t>
            </a:r>
            <a:endParaRPr sz="2000">
              <a:solidFill>
                <a:srgbClr val="525252"/>
              </a:solidFill>
            </a:endParaRPr>
          </a:p>
          <a:p>
            <a:pPr indent="-355600" lvl="0" marL="457200" marR="0" rtl="0" algn="l">
              <a:lnSpc>
                <a:spcPct val="100000"/>
              </a:lnSpc>
              <a:spcBef>
                <a:spcPts val="0"/>
              </a:spcBef>
              <a:spcAft>
                <a:spcPts val="0"/>
              </a:spcAft>
              <a:buClr>
                <a:srgbClr val="525252"/>
              </a:buClr>
              <a:buSzPts val="2000"/>
              <a:buChar char="●"/>
            </a:pPr>
            <a:r>
              <a:rPr lang="en-US" sz="2000">
                <a:solidFill>
                  <a:srgbClr val="525252"/>
                </a:solidFill>
              </a:rPr>
              <a:t>tax credit developments</a:t>
            </a:r>
            <a:endParaRPr sz="2000">
              <a:solidFill>
                <a:srgbClr val="525252"/>
              </a:solidFill>
            </a:endParaRPr>
          </a:p>
          <a:p>
            <a:pPr indent="-355600" lvl="0" marL="457200" marR="0" rtl="0" algn="l">
              <a:lnSpc>
                <a:spcPct val="100000"/>
              </a:lnSpc>
              <a:spcBef>
                <a:spcPts val="0"/>
              </a:spcBef>
              <a:spcAft>
                <a:spcPts val="0"/>
              </a:spcAft>
              <a:buClr>
                <a:srgbClr val="525252"/>
              </a:buClr>
              <a:buSzPts val="2000"/>
              <a:buChar char="●"/>
            </a:pPr>
            <a:r>
              <a:rPr lang="en-US" sz="2000">
                <a:solidFill>
                  <a:srgbClr val="525252"/>
                </a:solidFill>
              </a:rPr>
              <a:t>Employer housing initiatives</a:t>
            </a:r>
            <a:endParaRPr sz="2000">
              <a:solidFill>
                <a:srgbClr val="525252"/>
              </a:solidFill>
            </a:endParaRPr>
          </a:p>
          <a:p>
            <a:pPr indent="-355600" lvl="0" marL="457200" marR="0" rtl="0" algn="l">
              <a:lnSpc>
                <a:spcPct val="100000"/>
              </a:lnSpc>
              <a:spcBef>
                <a:spcPts val="0"/>
              </a:spcBef>
              <a:spcAft>
                <a:spcPts val="0"/>
              </a:spcAft>
              <a:buClr>
                <a:srgbClr val="525252"/>
              </a:buClr>
              <a:buSzPts val="2000"/>
              <a:buChar char="●"/>
            </a:pPr>
            <a:r>
              <a:rPr lang="en-US" sz="2000">
                <a:solidFill>
                  <a:srgbClr val="525252"/>
                </a:solidFill>
              </a:rPr>
              <a:t>Housing in partnership with congregations</a:t>
            </a:r>
            <a:endParaRPr sz="2000">
              <a:solidFill>
                <a:srgbClr val="525252"/>
              </a:solidFill>
            </a:endParaRPr>
          </a:p>
          <a:p>
            <a:pPr indent="-355600" lvl="0" marL="457200" marR="0" rtl="0" algn="l">
              <a:lnSpc>
                <a:spcPct val="100000"/>
              </a:lnSpc>
              <a:spcBef>
                <a:spcPts val="0"/>
              </a:spcBef>
              <a:spcAft>
                <a:spcPts val="0"/>
              </a:spcAft>
              <a:buClr>
                <a:srgbClr val="525252"/>
              </a:buClr>
              <a:buSzPts val="2000"/>
              <a:buChar char="●"/>
            </a:pPr>
            <a:r>
              <a:rPr lang="en-US" sz="2000">
                <a:solidFill>
                  <a:srgbClr val="525252"/>
                </a:solidFill>
              </a:rPr>
              <a:t>Community based strategy development</a:t>
            </a:r>
            <a:endParaRPr sz="2000">
              <a:solidFill>
                <a:srgbClr val="525252"/>
              </a:solidFill>
            </a:endParaRPr>
          </a:p>
          <a:p>
            <a:pPr indent="-355600" lvl="0" marL="457200" marR="0" rtl="0" algn="l">
              <a:lnSpc>
                <a:spcPct val="100000"/>
              </a:lnSpc>
              <a:spcBef>
                <a:spcPts val="0"/>
              </a:spcBef>
              <a:spcAft>
                <a:spcPts val="0"/>
              </a:spcAft>
              <a:buClr>
                <a:srgbClr val="525252"/>
              </a:buClr>
              <a:buSzPts val="2000"/>
              <a:buChar char="●"/>
            </a:pPr>
            <a:r>
              <a:rPr lang="en-US" sz="2000">
                <a:solidFill>
                  <a:srgbClr val="525252"/>
                </a:solidFill>
              </a:rPr>
              <a:t>Motel Conversions</a:t>
            </a:r>
            <a:endParaRPr sz="2000">
              <a:solidFill>
                <a:srgbClr val="525252"/>
              </a:solidFill>
            </a:endParaRPr>
          </a:p>
          <a:p>
            <a:pPr indent="-355600" lvl="0" marL="457200" marR="0" rtl="0" algn="l">
              <a:lnSpc>
                <a:spcPct val="100000"/>
              </a:lnSpc>
              <a:spcBef>
                <a:spcPts val="0"/>
              </a:spcBef>
              <a:spcAft>
                <a:spcPts val="0"/>
              </a:spcAft>
              <a:buClr>
                <a:srgbClr val="525252"/>
              </a:buClr>
              <a:buSzPts val="2000"/>
              <a:buChar char="●"/>
            </a:pPr>
            <a:r>
              <a:rPr lang="en-US" sz="2000">
                <a:solidFill>
                  <a:srgbClr val="525252"/>
                </a:solidFill>
              </a:rPr>
              <a:t>Safe Outdoor Spaces</a:t>
            </a:r>
            <a:endParaRPr sz="2000">
              <a:solidFill>
                <a:srgbClr val="525252"/>
              </a:solidFill>
            </a:endParaRPr>
          </a:p>
          <a:p>
            <a:pPr indent="-355600" lvl="0" marL="457200" marR="0" rtl="0" algn="l">
              <a:lnSpc>
                <a:spcPct val="100000"/>
              </a:lnSpc>
              <a:spcBef>
                <a:spcPts val="0"/>
              </a:spcBef>
              <a:spcAft>
                <a:spcPts val="0"/>
              </a:spcAft>
              <a:buClr>
                <a:srgbClr val="525252"/>
              </a:buClr>
              <a:buSzPts val="2000"/>
              <a:buChar char="●"/>
            </a:pPr>
            <a:r>
              <a:rPr lang="en-US" sz="2000">
                <a:solidFill>
                  <a:srgbClr val="525252"/>
                </a:solidFill>
              </a:rPr>
              <a:t>Communications strategies for policy work</a:t>
            </a:r>
            <a:endParaRPr sz="2000">
              <a:solidFill>
                <a:srgbClr val="525252"/>
              </a:solidFill>
            </a:endParaRPr>
          </a:p>
          <a:p>
            <a:pPr indent="-355600" lvl="0" marL="457200" marR="0" rtl="0" algn="l">
              <a:lnSpc>
                <a:spcPct val="100000"/>
              </a:lnSpc>
              <a:spcBef>
                <a:spcPts val="0"/>
              </a:spcBef>
              <a:spcAft>
                <a:spcPts val="0"/>
              </a:spcAft>
              <a:buClr>
                <a:srgbClr val="525252"/>
              </a:buClr>
              <a:buSzPts val="2000"/>
              <a:buChar char="●"/>
            </a:pPr>
            <a:r>
              <a:rPr lang="en-US" sz="2000">
                <a:solidFill>
                  <a:srgbClr val="525252"/>
                </a:solidFill>
              </a:rPr>
              <a:t>technical assistance for local governments</a:t>
            </a:r>
            <a:endParaRPr sz="2000">
              <a:solidFill>
                <a:srgbClr val="525252"/>
              </a:solidFill>
            </a:endParaRPr>
          </a:p>
          <a:p>
            <a:pPr indent="-355600" lvl="0" marL="457200" marR="0" rtl="0" algn="l">
              <a:lnSpc>
                <a:spcPct val="100000"/>
              </a:lnSpc>
              <a:spcBef>
                <a:spcPts val="0"/>
              </a:spcBef>
              <a:spcAft>
                <a:spcPts val="0"/>
              </a:spcAft>
              <a:buClr>
                <a:srgbClr val="525252"/>
              </a:buClr>
              <a:buSzPts val="2000"/>
              <a:buChar char="●"/>
            </a:pPr>
            <a:r>
              <a:rPr lang="en-US" sz="2000">
                <a:solidFill>
                  <a:srgbClr val="525252"/>
                </a:solidFill>
              </a:rPr>
              <a:t>capacity building and new organizational development</a:t>
            </a:r>
            <a:endParaRPr sz="2000">
              <a:solidFill>
                <a:srgbClr val="525252"/>
              </a:solidFill>
            </a:endParaRPr>
          </a:p>
          <a:p>
            <a:pPr indent="0" lvl="0" marL="457200" marR="0" rtl="0" algn="l">
              <a:lnSpc>
                <a:spcPct val="100000"/>
              </a:lnSpc>
              <a:spcBef>
                <a:spcPts val="0"/>
              </a:spcBef>
              <a:spcAft>
                <a:spcPts val="0"/>
              </a:spcAft>
              <a:buNone/>
            </a:pPr>
            <a:r>
              <a:t/>
            </a:r>
            <a:endParaRPr b="1" sz="2800">
              <a:solidFill>
                <a:srgbClr val="525252"/>
              </a:solidFill>
            </a:endParaRPr>
          </a:p>
          <a:p>
            <a:pPr indent="0" lvl="0" marL="0" marR="0" rtl="0" algn="l">
              <a:lnSpc>
                <a:spcPct val="100000"/>
              </a:lnSpc>
              <a:spcBef>
                <a:spcPts val="0"/>
              </a:spcBef>
              <a:spcAft>
                <a:spcPts val="0"/>
              </a:spcAft>
              <a:buNone/>
            </a:pPr>
            <a:r>
              <a:t/>
            </a:r>
            <a:endParaRPr b="1" sz="2800">
              <a:solidFill>
                <a:srgbClr val="525252"/>
              </a:solidFill>
            </a:endParaRPr>
          </a:p>
          <a:p>
            <a:pPr indent="0" lvl="0" marL="0" marR="0" rtl="0" algn="l">
              <a:lnSpc>
                <a:spcPct val="100000"/>
              </a:lnSpc>
              <a:spcBef>
                <a:spcPts val="0"/>
              </a:spcBef>
              <a:spcAft>
                <a:spcPts val="0"/>
              </a:spcAft>
              <a:buNone/>
            </a:pPr>
            <a:r>
              <a:t/>
            </a:r>
            <a:endParaRPr b="1" sz="2800">
              <a:solidFill>
                <a:srgbClr val="525252"/>
              </a:solidFill>
            </a:endParaRPr>
          </a:p>
          <a:p>
            <a:pPr indent="0" lvl="0" marL="0" marR="0" rtl="0" algn="l">
              <a:lnSpc>
                <a:spcPct val="100000"/>
              </a:lnSpc>
              <a:spcBef>
                <a:spcPts val="0"/>
              </a:spcBef>
              <a:spcAft>
                <a:spcPts val="0"/>
              </a:spcAft>
              <a:buNone/>
            </a:pPr>
            <a:r>
              <a:t/>
            </a:r>
            <a:endParaRPr b="1" sz="2800">
              <a:solidFill>
                <a:srgbClr val="525252"/>
              </a:solidFill>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Conference room table" id="188" name="Google Shape;188;g10ce6d94885_0_204"/>
          <p:cNvPicPr preferRelativeResize="0"/>
          <p:nvPr/>
        </p:nvPicPr>
        <p:blipFill rotWithShape="1">
          <a:blip r:embed="rId3">
            <a:alphaModFix/>
          </a:blip>
          <a:srcRect b="0" l="53204" r="1591" t="0"/>
          <a:stretch/>
        </p:blipFill>
        <p:spPr>
          <a:xfrm>
            <a:off x="0" y="10"/>
            <a:ext cx="3476675" cy="6857992"/>
          </a:xfrm>
          <a:prstGeom prst="rect">
            <a:avLst/>
          </a:prstGeom>
          <a:noFill/>
          <a:ln>
            <a:noFill/>
          </a:ln>
        </p:spPr>
      </p:pic>
      <p:pic>
        <p:nvPicPr>
          <p:cNvPr descr="A blue and white logo&#10;&#10;Description automatically generated with low confidence" id="189" name="Google Shape;189;g10ce6d94885_0_204"/>
          <p:cNvPicPr preferRelativeResize="0"/>
          <p:nvPr/>
        </p:nvPicPr>
        <p:blipFill rotWithShape="1">
          <a:blip r:embed="rId4">
            <a:alphaModFix/>
          </a:blip>
          <a:srcRect b="0" l="0" r="0" t="0"/>
          <a:stretch/>
        </p:blipFill>
        <p:spPr>
          <a:xfrm>
            <a:off x="118475" y="5567050"/>
            <a:ext cx="2951350" cy="11244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g10ce6d94885_0_222"/>
          <p:cNvSpPr txBox="1"/>
          <p:nvPr>
            <p:ph type="ctrTitle"/>
          </p:nvPr>
        </p:nvSpPr>
        <p:spPr>
          <a:xfrm>
            <a:off x="487525" y="211274"/>
            <a:ext cx="10985700" cy="1495200"/>
          </a:xfrm>
          <a:prstGeom prst="rect">
            <a:avLst/>
          </a:prstGeom>
          <a:solidFill>
            <a:schemeClr val="accent5"/>
          </a:solidFill>
        </p:spPr>
        <p:txBody>
          <a:bodyPr anchorCtr="0" anchor="b" bIns="121900" lIns="121900" spcFirstLastPara="1" rIns="121900" wrap="square" tIns="121900">
            <a:normAutofit fontScale="90000"/>
          </a:bodyPr>
          <a:lstStyle/>
          <a:p>
            <a:pPr indent="0" lvl="0" marL="0" rtl="0" algn="ctr">
              <a:spcBef>
                <a:spcPts val="0"/>
              </a:spcBef>
              <a:spcAft>
                <a:spcPts val="0"/>
              </a:spcAft>
              <a:buSzPts val="891"/>
              <a:buNone/>
            </a:pPr>
            <a:r>
              <a:rPr b="1" lang="en-US" sz="4410">
                <a:solidFill>
                  <a:schemeClr val="lt1"/>
                </a:solidFill>
              </a:rPr>
              <a:t>Housing consulting that starts and ends with community </a:t>
            </a:r>
            <a:endParaRPr b="1" sz="4410">
              <a:solidFill>
                <a:schemeClr val="lt1"/>
              </a:solidFill>
            </a:endParaRPr>
          </a:p>
        </p:txBody>
      </p:sp>
      <p:sp>
        <p:nvSpPr>
          <p:cNvPr id="196" name="Google Shape;196;g10ce6d94885_0_222"/>
          <p:cNvSpPr txBox="1"/>
          <p:nvPr>
            <p:ph idx="1" type="subTitle"/>
          </p:nvPr>
        </p:nvSpPr>
        <p:spPr>
          <a:xfrm>
            <a:off x="350550" y="1787619"/>
            <a:ext cx="11122800" cy="4729200"/>
          </a:xfrm>
          <a:prstGeom prst="rect">
            <a:avLst/>
          </a:prstGeom>
        </p:spPr>
        <p:txBody>
          <a:bodyPr anchorCtr="0" anchor="t" bIns="121900" lIns="121900" spcFirstLastPara="1" rIns="121900" wrap="square" tIns="121900">
            <a:normAutofit/>
          </a:bodyPr>
          <a:lstStyle/>
          <a:p>
            <a:pPr indent="0" lvl="0" marL="0" rtl="0" algn="ctr">
              <a:spcBef>
                <a:spcPts val="0"/>
              </a:spcBef>
              <a:spcAft>
                <a:spcPts val="0"/>
              </a:spcAft>
              <a:buNone/>
            </a:pPr>
            <a:r>
              <a:rPr lang="en-US" sz="3000"/>
              <a:t>Listening and launching projects with community </a:t>
            </a:r>
            <a:endParaRPr sz="3000"/>
          </a:p>
          <a:p>
            <a:pPr indent="0" lvl="0" marL="0" rtl="0" algn="ctr">
              <a:spcBef>
                <a:spcPts val="0"/>
              </a:spcBef>
              <a:spcAft>
                <a:spcPts val="0"/>
              </a:spcAft>
              <a:buNone/>
            </a:pPr>
            <a:r>
              <a:rPr lang="en-US" sz="3000"/>
              <a:t>Positioning project control through access to resources: site control, funding or organizing</a:t>
            </a:r>
            <a:endParaRPr sz="3000"/>
          </a:p>
          <a:p>
            <a:pPr indent="0" lvl="0" marL="0" rtl="0" algn="ctr">
              <a:spcBef>
                <a:spcPts val="0"/>
              </a:spcBef>
              <a:spcAft>
                <a:spcPts val="0"/>
              </a:spcAft>
              <a:buNone/>
            </a:pPr>
            <a:r>
              <a:rPr lang="en-US" sz="3000"/>
              <a:t>technical assistance to navigate housing funding</a:t>
            </a:r>
            <a:endParaRPr sz="3000"/>
          </a:p>
          <a:p>
            <a:pPr indent="0" lvl="0" marL="0" rtl="0" algn="ctr">
              <a:spcBef>
                <a:spcPts val="0"/>
              </a:spcBef>
              <a:spcAft>
                <a:spcPts val="0"/>
              </a:spcAft>
              <a:buNone/>
            </a:pPr>
            <a:r>
              <a:rPr lang="en-US" sz="3000"/>
              <a:t>Selecting mission-driven partners</a:t>
            </a:r>
            <a:endParaRPr sz="3000"/>
          </a:p>
          <a:p>
            <a:pPr indent="0" lvl="0" marL="0" rtl="0" algn="ctr">
              <a:spcBef>
                <a:spcPts val="0"/>
              </a:spcBef>
              <a:spcAft>
                <a:spcPts val="0"/>
              </a:spcAft>
              <a:buNone/>
            </a:pPr>
            <a:r>
              <a:rPr lang="en-US" sz="3000"/>
              <a:t>Innovation–what can happen to meet this communities’ needs specifically?</a:t>
            </a:r>
            <a:endParaRPr sz="3000"/>
          </a:p>
        </p:txBody>
      </p:sp>
      <p:pic>
        <p:nvPicPr>
          <p:cNvPr descr="A blue and white logo&#10;&#10;Description automatically generated with low confidence" id="197" name="Google Shape;197;g10ce6d94885_0_222"/>
          <p:cNvPicPr preferRelativeResize="0"/>
          <p:nvPr/>
        </p:nvPicPr>
        <p:blipFill rotWithShape="1">
          <a:blip r:embed="rId3">
            <a:alphaModFix/>
          </a:blip>
          <a:srcRect b="0" l="0" r="0" t="0"/>
          <a:stretch/>
        </p:blipFill>
        <p:spPr>
          <a:xfrm>
            <a:off x="118475" y="5567050"/>
            <a:ext cx="2951350" cy="11244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g10b7bc935f0_0_288"/>
          <p:cNvSpPr txBox="1"/>
          <p:nvPr>
            <p:ph idx="1" type="body"/>
          </p:nvPr>
        </p:nvSpPr>
        <p:spPr>
          <a:xfrm rot="-5400000">
            <a:off x="8948286" y="2573725"/>
            <a:ext cx="5459700" cy="10275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SzPts val="4600"/>
              <a:buNone/>
            </a:pPr>
            <a:r>
              <a:rPr lang="en-US"/>
              <a:t>Housing Bridge</a:t>
            </a:r>
            <a:endParaRPr/>
          </a:p>
        </p:txBody>
      </p:sp>
      <p:pic>
        <p:nvPicPr>
          <p:cNvPr id="204" name="Google Shape;204;g10b7bc935f0_0_288"/>
          <p:cNvPicPr preferRelativeResize="0"/>
          <p:nvPr>
            <p:ph idx="2" type="pic"/>
          </p:nvPr>
        </p:nvPicPr>
        <p:blipFill rotWithShape="1">
          <a:blip r:embed="rId3">
            <a:alphaModFix/>
          </a:blip>
          <a:srcRect b="0" l="0" r="0" t="0"/>
          <a:stretch/>
        </p:blipFill>
        <p:spPr>
          <a:xfrm>
            <a:off x="-135612" y="267302"/>
            <a:ext cx="11718300" cy="6590699"/>
          </a:xfrm>
          <a:prstGeom prst="rect">
            <a:avLst/>
          </a:prstGeom>
          <a:noFill/>
          <a:ln>
            <a:noFill/>
          </a:ln>
        </p:spPr>
      </p:pic>
      <p:sp>
        <p:nvSpPr>
          <p:cNvPr id="205" name="Google Shape;205;g10b7bc935f0_0_288"/>
          <p:cNvSpPr txBox="1"/>
          <p:nvPr>
            <p:ph idx="3" type="body"/>
          </p:nvPr>
        </p:nvSpPr>
        <p:spPr>
          <a:xfrm>
            <a:off x="260029" y="6138302"/>
            <a:ext cx="9963300" cy="719700"/>
          </a:xfrm>
          <a:prstGeom prst="rect">
            <a:avLst/>
          </a:prstGeom>
          <a:noFill/>
          <a:ln>
            <a:noFill/>
          </a:ln>
        </p:spPr>
        <p:txBody>
          <a:bodyPr anchorCtr="0" anchor="ctr" bIns="91425" lIns="0" spcFirstLastPara="1" rIns="91425" wrap="square" tIns="91425">
            <a:normAutofit/>
          </a:bodyPr>
          <a:lstStyle/>
          <a:p>
            <a:pPr indent="0" lvl="0" marL="0" rtl="0" algn="l">
              <a:lnSpc>
                <a:spcPct val="90000"/>
              </a:lnSpc>
              <a:spcBef>
                <a:spcPts val="0"/>
              </a:spcBef>
              <a:spcAft>
                <a:spcPts val="0"/>
              </a:spcAft>
              <a:buSzPts val="1840"/>
              <a:buNone/>
            </a:pPr>
            <a:r>
              <a:rPr lang="en-US"/>
              <a:t>Source: Cappelli Consulting, Williford, LLC and CHFA</a:t>
            </a:r>
            <a:endParaRPr/>
          </a:p>
        </p:txBody>
      </p:sp>
      <p:sp>
        <p:nvSpPr>
          <p:cNvPr id="206" name="Google Shape;206;g10b7bc935f0_0_288"/>
          <p:cNvSpPr txBox="1"/>
          <p:nvPr>
            <p:ph idx="4294967295" type="title"/>
          </p:nvPr>
        </p:nvSpPr>
        <p:spPr>
          <a:xfrm>
            <a:off x="354100" y="168100"/>
            <a:ext cx="64584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b="1" lang="en-US" sz="3030">
                <a:solidFill>
                  <a:srgbClr val="525252"/>
                </a:solidFill>
              </a:rPr>
              <a:t>Healthy Housing Continuums</a:t>
            </a:r>
            <a:endParaRPr b="1" sz="3030">
              <a:solidFill>
                <a:srgbClr val="52525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g10a843d4835_7_26"/>
          <p:cNvSpPr/>
          <p:nvPr/>
        </p:nvSpPr>
        <p:spPr>
          <a:xfrm>
            <a:off x="0" y="429178"/>
            <a:ext cx="6536700" cy="1124400"/>
          </a:xfrm>
          <a:prstGeom prst="rect">
            <a:avLst/>
          </a:prstGeom>
          <a:solidFill>
            <a:srgbClr val="D5793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213" name="Google Shape;213;g10a843d4835_7_26"/>
          <p:cNvSpPr txBox="1"/>
          <p:nvPr>
            <p:ph type="ctrTitle"/>
          </p:nvPr>
        </p:nvSpPr>
        <p:spPr>
          <a:xfrm>
            <a:off x="951225" y="662126"/>
            <a:ext cx="5226900" cy="6585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Helvetica Neue"/>
              <a:buNone/>
            </a:pPr>
            <a:r>
              <a:rPr b="1" lang="en-US" sz="4000">
                <a:solidFill>
                  <a:schemeClr val="lt1"/>
                </a:solidFill>
              </a:rPr>
              <a:t>Presentation</a:t>
            </a:r>
            <a:endParaRPr b="1"/>
          </a:p>
        </p:txBody>
      </p:sp>
      <p:sp>
        <p:nvSpPr>
          <p:cNvPr id="214" name="Google Shape;214;g10a843d4835_7_26"/>
          <p:cNvSpPr txBox="1"/>
          <p:nvPr/>
        </p:nvSpPr>
        <p:spPr>
          <a:xfrm>
            <a:off x="518700" y="1553575"/>
            <a:ext cx="7460400" cy="4063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t/>
            </a:r>
            <a:endParaRPr b="0" i="0" sz="2400" u="none" cap="none" strike="noStrike">
              <a:solidFill>
                <a:schemeClr val="dk1"/>
              </a:solidFill>
              <a:latin typeface="Arial"/>
              <a:ea typeface="Arial"/>
              <a:cs typeface="Arial"/>
              <a:sym typeface="Arial"/>
            </a:endParaRPr>
          </a:p>
          <a:p>
            <a:pPr indent="-381000" lvl="0" marL="457200" marR="0" rtl="0" algn="l">
              <a:lnSpc>
                <a:spcPct val="100000"/>
              </a:lnSpc>
              <a:spcBef>
                <a:spcPts val="0"/>
              </a:spcBef>
              <a:spcAft>
                <a:spcPts val="0"/>
              </a:spcAft>
              <a:buClr>
                <a:srgbClr val="525252"/>
              </a:buClr>
              <a:buSzPts val="2400"/>
              <a:buFont typeface="Arial"/>
              <a:buAutoNum type="arabicPeriod"/>
            </a:pPr>
            <a:r>
              <a:rPr b="1" lang="en-US" sz="2400">
                <a:solidFill>
                  <a:srgbClr val="525252"/>
                </a:solidFill>
              </a:rPr>
              <a:t>Creating the Context: The </a:t>
            </a:r>
            <a:r>
              <a:rPr b="1" i="0" lang="en-US" sz="2400" u="none" cap="none" strike="noStrike">
                <a:solidFill>
                  <a:srgbClr val="525252"/>
                </a:solidFill>
                <a:latin typeface="Arial"/>
                <a:ea typeface="Arial"/>
                <a:cs typeface="Arial"/>
                <a:sym typeface="Arial"/>
              </a:rPr>
              <a:t>Housing Market </a:t>
            </a:r>
            <a:endParaRPr b="1" i="0" sz="2400" u="none" cap="none" strike="noStrike">
              <a:solidFill>
                <a:srgbClr val="525252"/>
              </a:solidFill>
              <a:latin typeface="Arial"/>
              <a:ea typeface="Arial"/>
              <a:cs typeface="Arial"/>
              <a:sym typeface="Arial"/>
            </a:endParaRPr>
          </a:p>
          <a:p>
            <a:pPr indent="0" lvl="0" marL="91440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525252"/>
              </a:solidFill>
              <a:latin typeface="Arial"/>
              <a:ea typeface="Arial"/>
              <a:cs typeface="Arial"/>
              <a:sym typeface="Arial"/>
            </a:endParaRPr>
          </a:p>
          <a:p>
            <a:pPr indent="-381000" lvl="0" marL="457200" marR="0" rtl="0" algn="l">
              <a:lnSpc>
                <a:spcPct val="100000"/>
              </a:lnSpc>
              <a:spcBef>
                <a:spcPts val="0"/>
              </a:spcBef>
              <a:spcAft>
                <a:spcPts val="0"/>
              </a:spcAft>
              <a:buClr>
                <a:srgbClr val="525252"/>
              </a:buClr>
              <a:buSzPts val="2400"/>
              <a:buFont typeface="Arial"/>
              <a:buAutoNum type="arabicPeriod"/>
            </a:pPr>
            <a:r>
              <a:rPr b="1" lang="en-US" sz="2400">
                <a:solidFill>
                  <a:srgbClr val="525252"/>
                </a:solidFill>
              </a:rPr>
              <a:t>Terminology</a:t>
            </a:r>
            <a:endParaRPr b="1" i="0" sz="2400" u="none" cap="none" strike="noStrike">
              <a:solidFill>
                <a:srgbClr val="525252"/>
              </a:solidFill>
              <a:latin typeface="Arial"/>
              <a:ea typeface="Arial"/>
              <a:cs typeface="Arial"/>
              <a:sym typeface="Arial"/>
            </a:endParaRPr>
          </a:p>
          <a:p>
            <a:pPr indent="0" lvl="0" marL="91440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525252"/>
              </a:solidFill>
              <a:latin typeface="Arial"/>
              <a:ea typeface="Arial"/>
              <a:cs typeface="Arial"/>
              <a:sym typeface="Arial"/>
            </a:endParaRPr>
          </a:p>
          <a:p>
            <a:pPr indent="-381000" lvl="0" marL="457200" marR="0" rtl="0" algn="l">
              <a:lnSpc>
                <a:spcPct val="100000"/>
              </a:lnSpc>
              <a:spcBef>
                <a:spcPts val="0"/>
              </a:spcBef>
              <a:spcAft>
                <a:spcPts val="0"/>
              </a:spcAft>
              <a:buClr>
                <a:srgbClr val="525252"/>
              </a:buClr>
              <a:buSzPts val="2400"/>
              <a:buFont typeface="Arial"/>
              <a:buAutoNum type="arabicPeriod"/>
            </a:pPr>
            <a:r>
              <a:rPr b="1" i="0" lang="en-US" sz="2400" u="none" cap="none" strike="noStrike">
                <a:solidFill>
                  <a:srgbClr val="525252"/>
                </a:solidFill>
                <a:latin typeface="Arial"/>
                <a:ea typeface="Arial"/>
                <a:cs typeface="Arial"/>
                <a:sym typeface="Arial"/>
              </a:rPr>
              <a:t>Housing Toolbox</a:t>
            </a:r>
            <a:r>
              <a:rPr b="1" lang="en-US" sz="2400">
                <a:solidFill>
                  <a:srgbClr val="525252"/>
                </a:solidFill>
              </a:rPr>
              <a:t>–examples from SW Colorado</a:t>
            </a:r>
            <a:endParaRPr b="1" i="0" sz="2400" u="none" cap="none" strike="noStrike">
              <a:solidFill>
                <a:srgbClr val="525252"/>
              </a:solidFill>
              <a:latin typeface="Arial"/>
              <a:ea typeface="Arial"/>
              <a:cs typeface="Arial"/>
              <a:sym typeface="Arial"/>
            </a:endParaRPr>
          </a:p>
          <a:p>
            <a:pPr indent="0" lvl="0" marL="91440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525252"/>
              </a:solidFill>
              <a:latin typeface="Arial"/>
              <a:ea typeface="Arial"/>
              <a:cs typeface="Arial"/>
              <a:sym typeface="Arial"/>
            </a:endParaRPr>
          </a:p>
          <a:p>
            <a:pPr indent="-381000" lvl="0" marL="457200" marR="0" rtl="0" algn="l">
              <a:lnSpc>
                <a:spcPct val="100000"/>
              </a:lnSpc>
              <a:spcBef>
                <a:spcPts val="0"/>
              </a:spcBef>
              <a:spcAft>
                <a:spcPts val="0"/>
              </a:spcAft>
              <a:buClr>
                <a:srgbClr val="525252"/>
              </a:buClr>
              <a:buSzPts val="2400"/>
              <a:buFont typeface="Arial"/>
              <a:buAutoNum type="arabicPeriod"/>
            </a:pPr>
            <a:r>
              <a:rPr b="1" i="0" lang="en-US" sz="2400" u="none" cap="none" strike="noStrike">
                <a:solidFill>
                  <a:srgbClr val="525252"/>
                </a:solidFill>
                <a:latin typeface="Arial"/>
                <a:ea typeface="Arial"/>
                <a:cs typeface="Arial"/>
                <a:sym typeface="Arial"/>
              </a:rPr>
              <a:t>Strateg</a:t>
            </a:r>
            <a:r>
              <a:rPr b="1" lang="en-US" sz="2400">
                <a:solidFill>
                  <a:srgbClr val="525252"/>
                </a:solidFill>
              </a:rPr>
              <a:t>y development</a:t>
            </a:r>
            <a:endParaRPr b="1" i="0" sz="2400" u="none" cap="none" strike="noStrike">
              <a:solidFill>
                <a:srgbClr val="525252"/>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525252"/>
              </a:solidFill>
              <a:latin typeface="Arial"/>
              <a:ea typeface="Arial"/>
              <a:cs typeface="Arial"/>
              <a:sym typeface="Arial"/>
            </a:endParaRPr>
          </a:p>
          <a:p>
            <a:pPr indent="-381000" lvl="0" marL="457200" marR="0" rtl="0" algn="l">
              <a:lnSpc>
                <a:spcPct val="100000"/>
              </a:lnSpc>
              <a:spcBef>
                <a:spcPts val="0"/>
              </a:spcBef>
              <a:spcAft>
                <a:spcPts val="0"/>
              </a:spcAft>
              <a:buClr>
                <a:srgbClr val="525252"/>
              </a:buClr>
              <a:buSzPts val="2400"/>
              <a:buFont typeface="Arial"/>
              <a:buAutoNum type="arabicPeriod"/>
            </a:pPr>
            <a:r>
              <a:rPr b="1" i="0" lang="en-US" sz="2400" u="none" cap="none" strike="noStrike">
                <a:solidFill>
                  <a:srgbClr val="525252"/>
                </a:solidFill>
                <a:latin typeface="Arial"/>
                <a:ea typeface="Arial"/>
                <a:cs typeface="Arial"/>
                <a:sym typeface="Arial"/>
              </a:rPr>
              <a:t>Q&amp;A/Discussion</a:t>
            </a:r>
            <a:endParaRPr b="1" i="0" sz="2400" u="none" cap="none" strike="noStrike">
              <a:solidFill>
                <a:srgbClr val="525252"/>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215" name="Google Shape;215;g10a843d4835_7_26"/>
          <p:cNvPicPr preferRelativeResize="0"/>
          <p:nvPr/>
        </p:nvPicPr>
        <p:blipFill rotWithShape="1">
          <a:blip r:embed="rId3">
            <a:alphaModFix/>
          </a:blip>
          <a:srcRect b="0" l="0" r="0" t="0"/>
          <a:stretch/>
        </p:blipFill>
        <p:spPr>
          <a:xfrm>
            <a:off x="8629400" y="2289888"/>
            <a:ext cx="3128200" cy="2590875"/>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g10a843d4835_0_12"/>
          <p:cNvPicPr preferRelativeResize="0"/>
          <p:nvPr/>
        </p:nvPicPr>
        <p:blipFill rotWithShape="1">
          <a:blip r:embed="rId3">
            <a:alphaModFix amt="15000"/>
          </a:blip>
          <a:srcRect b="0" l="0" r="0" t="0"/>
          <a:stretch/>
        </p:blipFill>
        <p:spPr>
          <a:xfrm>
            <a:off x="0" y="1669050"/>
            <a:ext cx="6468400" cy="4952600"/>
          </a:xfrm>
          <a:prstGeom prst="rect">
            <a:avLst/>
          </a:prstGeom>
          <a:noFill/>
          <a:ln>
            <a:noFill/>
          </a:ln>
        </p:spPr>
      </p:pic>
      <p:sp>
        <p:nvSpPr>
          <p:cNvPr id="221" name="Google Shape;221;g10a843d4835_0_12"/>
          <p:cNvSpPr txBox="1"/>
          <p:nvPr>
            <p:ph type="title"/>
          </p:nvPr>
        </p:nvSpPr>
        <p:spPr>
          <a:xfrm>
            <a:off x="473850" y="20517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sz="3600">
                <a:solidFill>
                  <a:srgbClr val="525252"/>
                </a:solidFill>
              </a:rPr>
              <a:t>The National Housing Market in 2022</a:t>
            </a:r>
            <a:endParaRPr b="1">
              <a:solidFill>
                <a:srgbClr val="525252"/>
              </a:solidFill>
            </a:endParaRPr>
          </a:p>
        </p:txBody>
      </p:sp>
      <p:sp>
        <p:nvSpPr>
          <p:cNvPr id="222" name="Google Shape;222;g10a843d4835_0_12"/>
          <p:cNvSpPr txBox="1"/>
          <p:nvPr>
            <p:ph idx="1" type="body"/>
          </p:nvPr>
        </p:nvSpPr>
        <p:spPr>
          <a:xfrm>
            <a:off x="367225" y="1195350"/>
            <a:ext cx="11210700" cy="3510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t/>
            </a:r>
            <a:endParaRPr b="1" sz="1800">
              <a:solidFill>
                <a:srgbClr val="3E4855"/>
              </a:solidFill>
            </a:endParaRPr>
          </a:p>
          <a:p>
            <a:pPr indent="-342900" lvl="0" marL="457200" rtl="0" algn="l">
              <a:lnSpc>
                <a:spcPct val="90000"/>
              </a:lnSpc>
              <a:spcBef>
                <a:spcPts val="1000"/>
              </a:spcBef>
              <a:spcAft>
                <a:spcPts val="0"/>
              </a:spcAft>
              <a:buSzPts val="1800"/>
              <a:buChar char="•"/>
            </a:pPr>
            <a:r>
              <a:rPr b="1" lang="en-US" sz="1800">
                <a:solidFill>
                  <a:srgbClr val="333333"/>
                </a:solidFill>
              </a:rPr>
              <a:t>Economic outlook</a:t>
            </a:r>
            <a:r>
              <a:rPr lang="en-US" sz="1800">
                <a:solidFill>
                  <a:srgbClr val="333333"/>
                </a:solidFill>
              </a:rPr>
              <a:t>: Incomes are projected to </a:t>
            </a:r>
            <a:r>
              <a:rPr b="1" lang="en-US" sz="1800">
                <a:solidFill>
                  <a:srgbClr val="D5793A"/>
                </a:solidFill>
              </a:rPr>
              <a:t>increase by 3.3%</a:t>
            </a:r>
            <a:r>
              <a:rPr lang="en-US" sz="1800">
                <a:solidFill>
                  <a:srgbClr val="333333"/>
                </a:solidFill>
              </a:rPr>
              <a:t> and with many employers looking to attract and retain talent without impacting costs, we expect workplace flexibility will continue.</a:t>
            </a:r>
            <a:endParaRPr sz="1800">
              <a:solidFill>
                <a:srgbClr val="333333"/>
              </a:solidFill>
            </a:endParaRPr>
          </a:p>
          <a:p>
            <a:pPr indent="-342900" lvl="0" marL="457200" rtl="0" algn="l">
              <a:lnSpc>
                <a:spcPct val="90000"/>
              </a:lnSpc>
              <a:spcBef>
                <a:spcPts val="1000"/>
              </a:spcBef>
              <a:spcAft>
                <a:spcPts val="0"/>
              </a:spcAft>
              <a:buClr>
                <a:schemeClr val="dk1"/>
              </a:buClr>
              <a:buSzPts val="1800"/>
              <a:buChar char="•"/>
            </a:pPr>
            <a:r>
              <a:rPr b="1" lang="en-US" sz="1800">
                <a:solidFill>
                  <a:srgbClr val="3E4855"/>
                </a:solidFill>
              </a:rPr>
              <a:t>Financial sector adjustments</a:t>
            </a:r>
            <a:r>
              <a:rPr lang="en-US" sz="1800">
                <a:solidFill>
                  <a:srgbClr val="3E4855"/>
                </a:solidFill>
              </a:rPr>
              <a:t>: </a:t>
            </a:r>
            <a:r>
              <a:rPr b="0" i="0" lang="en-US" sz="1800">
                <a:solidFill>
                  <a:srgbClr val="3E4855"/>
                </a:solidFill>
                <a:latin typeface="Arial"/>
                <a:ea typeface="Arial"/>
                <a:cs typeface="Arial"/>
                <a:sym typeface="Arial"/>
              </a:rPr>
              <a:t>The Federal Reserve is expected to </a:t>
            </a:r>
            <a:r>
              <a:rPr b="1" i="0" lang="en-US" sz="1800" strike="noStrike">
                <a:solidFill>
                  <a:srgbClr val="D5793A"/>
                </a:solidFill>
              </a:rPr>
              <a:t>raise interest rates a few times</a:t>
            </a:r>
            <a:r>
              <a:rPr b="1" i="0" lang="en-US" sz="1800">
                <a:solidFill>
                  <a:srgbClr val="D5793A"/>
                </a:solidFill>
              </a:rPr>
              <a:t> in 2022,</a:t>
            </a:r>
            <a:r>
              <a:rPr b="0" i="0" lang="en-US" sz="1800">
                <a:solidFill>
                  <a:srgbClr val="3E4855"/>
                </a:solidFill>
                <a:latin typeface="Arial"/>
                <a:ea typeface="Arial"/>
                <a:cs typeface="Arial"/>
                <a:sym typeface="Arial"/>
              </a:rPr>
              <a:t> which means </a:t>
            </a:r>
            <a:r>
              <a:rPr b="0" i="0" lang="en-US" sz="1800" strike="noStrike">
                <a:solidFill>
                  <a:srgbClr val="3E4855"/>
                </a:solidFill>
                <a:latin typeface="Arial"/>
                <a:ea typeface="Arial"/>
                <a:cs typeface="Arial"/>
                <a:sym typeface="Arial"/>
              </a:rPr>
              <a:t>mortgage rates will likely rise</a:t>
            </a:r>
            <a:r>
              <a:rPr b="0" i="0" lang="en-US" sz="1800">
                <a:solidFill>
                  <a:srgbClr val="3E4855"/>
                </a:solidFill>
                <a:latin typeface="Arial"/>
                <a:ea typeface="Arial"/>
                <a:cs typeface="Arial"/>
                <a:sym typeface="Arial"/>
              </a:rPr>
              <a:t>. Both </a:t>
            </a:r>
            <a:r>
              <a:rPr b="0" i="0" lang="en-US" sz="1800" strike="noStrike">
                <a:solidFill>
                  <a:srgbClr val="3E4855"/>
                </a:solidFill>
                <a:latin typeface="Arial"/>
                <a:ea typeface="Arial"/>
                <a:cs typeface="Arial"/>
                <a:sym typeface="Arial"/>
              </a:rPr>
              <a:t>Redfin</a:t>
            </a:r>
            <a:r>
              <a:rPr b="0" i="0" lang="en-US" sz="1800">
                <a:solidFill>
                  <a:srgbClr val="3E4855"/>
                </a:solidFill>
                <a:latin typeface="Arial"/>
                <a:ea typeface="Arial"/>
                <a:cs typeface="Arial"/>
                <a:sym typeface="Arial"/>
              </a:rPr>
              <a:t> and </a:t>
            </a:r>
            <a:r>
              <a:rPr b="0" i="0" lang="en-US" sz="1800" strike="noStrike">
                <a:solidFill>
                  <a:srgbClr val="3E4855"/>
                </a:solidFill>
                <a:latin typeface="Arial"/>
                <a:ea typeface="Arial"/>
                <a:cs typeface="Arial"/>
                <a:sym typeface="Arial"/>
              </a:rPr>
              <a:t>Realtor.com</a:t>
            </a:r>
            <a:r>
              <a:rPr b="0" i="0" lang="en-US" sz="1800">
                <a:solidFill>
                  <a:srgbClr val="3E4855"/>
                </a:solidFill>
                <a:latin typeface="Arial"/>
                <a:ea typeface="Arial"/>
                <a:cs typeface="Arial"/>
                <a:sym typeface="Arial"/>
              </a:rPr>
              <a:t> predict </a:t>
            </a:r>
            <a:r>
              <a:rPr lang="en-US" sz="1800">
                <a:solidFill>
                  <a:srgbClr val="3E4855"/>
                </a:solidFill>
              </a:rPr>
              <a:t>the</a:t>
            </a:r>
            <a:r>
              <a:rPr b="0" i="0" lang="en-US" sz="1800">
                <a:solidFill>
                  <a:srgbClr val="3E4855"/>
                </a:solidFill>
                <a:latin typeface="Arial"/>
                <a:ea typeface="Arial"/>
                <a:cs typeface="Arial"/>
                <a:sym typeface="Arial"/>
              </a:rPr>
              <a:t> 30-year-fixed mortgage rate will reach 3.60%.</a:t>
            </a:r>
            <a:r>
              <a:rPr lang="en-US" sz="1800">
                <a:solidFill>
                  <a:srgbClr val="3E4855"/>
                </a:solidFill>
              </a:rPr>
              <a:t>This means that despite high housing demand and insufficient housing supply, </a:t>
            </a:r>
            <a:r>
              <a:rPr lang="en-US" sz="1800">
                <a:solidFill>
                  <a:srgbClr val="3E4855"/>
                </a:solidFill>
                <a:latin typeface="Arial"/>
                <a:ea typeface="Arial"/>
                <a:cs typeface="Arial"/>
                <a:sym typeface="Arial"/>
              </a:rPr>
              <a:t>investors </a:t>
            </a:r>
            <a:r>
              <a:rPr lang="en-US" sz="1800">
                <a:solidFill>
                  <a:srgbClr val="3E4855"/>
                </a:solidFill>
              </a:rPr>
              <a:t>will be disincentivized from acting in the space </a:t>
            </a:r>
            <a:r>
              <a:rPr lang="en-US" sz="1800">
                <a:solidFill>
                  <a:srgbClr val="3E4855"/>
                </a:solidFill>
                <a:latin typeface="Arial"/>
                <a:ea typeface="Arial"/>
                <a:cs typeface="Arial"/>
                <a:sym typeface="Arial"/>
              </a:rPr>
              <a:t>(less money to be made from investing in housing, reduce churn)</a:t>
            </a:r>
            <a:r>
              <a:rPr lang="en-US" sz="1800">
                <a:solidFill>
                  <a:srgbClr val="3E4855"/>
                </a:solidFill>
              </a:rPr>
              <a:t>.</a:t>
            </a:r>
            <a:endParaRPr sz="1800">
              <a:solidFill>
                <a:srgbClr val="3E4855"/>
              </a:solidFill>
            </a:endParaRPr>
          </a:p>
          <a:p>
            <a:pPr indent="-342900" lvl="0" marL="457200" rtl="0" algn="l">
              <a:lnSpc>
                <a:spcPct val="90000"/>
              </a:lnSpc>
              <a:spcBef>
                <a:spcPts val="1000"/>
              </a:spcBef>
              <a:spcAft>
                <a:spcPts val="0"/>
              </a:spcAft>
              <a:buClr>
                <a:schemeClr val="dk1"/>
              </a:buClr>
              <a:buSzPts val="1800"/>
              <a:buChar char="•"/>
            </a:pPr>
            <a:r>
              <a:rPr b="1" lang="en-US" sz="1800">
                <a:solidFill>
                  <a:srgbClr val="3E4855"/>
                </a:solidFill>
              </a:rPr>
              <a:t>Housing market response</a:t>
            </a:r>
            <a:r>
              <a:rPr lang="en-US" sz="1800">
                <a:solidFill>
                  <a:srgbClr val="3E4855"/>
                </a:solidFill>
              </a:rPr>
              <a:t>: </a:t>
            </a:r>
            <a:r>
              <a:rPr b="0" i="0" lang="en-US" sz="1800">
                <a:solidFill>
                  <a:srgbClr val="3E4855"/>
                </a:solidFill>
                <a:latin typeface="Arial"/>
                <a:ea typeface="Arial"/>
                <a:cs typeface="Arial"/>
                <a:sym typeface="Arial"/>
              </a:rPr>
              <a:t>Zillow </a:t>
            </a:r>
            <a:r>
              <a:rPr b="0" i="0" lang="en-US" sz="1800" strike="noStrike">
                <a:solidFill>
                  <a:srgbClr val="3E4855"/>
                </a:solidFill>
                <a:latin typeface="Arial"/>
                <a:ea typeface="Arial"/>
                <a:cs typeface="Arial"/>
                <a:sym typeface="Arial"/>
              </a:rPr>
              <a:t>predicts </a:t>
            </a:r>
            <a:r>
              <a:rPr b="1" i="0" lang="en-US" sz="1800" strike="noStrike">
                <a:solidFill>
                  <a:srgbClr val="D5793A"/>
                </a:solidFill>
              </a:rPr>
              <a:t>home values will rise by 11%</a:t>
            </a:r>
            <a:r>
              <a:rPr b="0" i="0" lang="en-US" sz="1800" strike="noStrike">
                <a:solidFill>
                  <a:srgbClr val="3E4855"/>
                </a:solidFill>
                <a:latin typeface="Arial"/>
                <a:ea typeface="Arial"/>
                <a:cs typeface="Arial"/>
                <a:sym typeface="Arial"/>
              </a:rPr>
              <a:t> in 2022</a:t>
            </a:r>
            <a:r>
              <a:rPr b="0" i="0" lang="en-US" sz="1800">
                <a:solidFill>
                  <a:srgbClr val="3E4855"/>
                </a:solidFill>
                <a:latin typeface="Arial"/>
                <a:ea typeface="Arial"/>
                <a:cs typeface="Arial"/>
                <a:sym typeface="Arial"/>
              </a:rPr>
              <a:t> — not as much growth as in 2021, but still substantial.</a:t>
            </a:r>
            <a:endParaRPr sz="1800">
              <a:latin typeface="Arial"/>
              <a:ea typeface="Arial"/>
              <a:cs typeface="Arial"/>
              <a:sym typeface="Arial"/>
            </a:endParaRPr>
          </a:p>
        </p:txBody>
      </p:sp>
      <p:sp>
        <p:nvSpPr>
          <p:cNvPr id="223" name="Google Shape;223;g10a843d4835_0_12"/>
          <p:cNvSpPr txBox="1"/>
          <p:nvPr/>
        </p:nvSpPr>
        <p:spPr>
          <a:xfrm>
            <a:off x="3944700" y="4705350"/>
            <a:ext cx="7686600" cy="1431600"/>
          </a:xfrm>
          <a:prstGeom prst="rect">
            <a:avLst/>
          </a:prstGeom>
          <a:solidFill>
            <a:srgbClr val="D5793A"/>
          </a:solidFill>
          <a:ln>
            <a:noFill/>
          </a:ln>
          <a:effectLst>
            <a:outerShdw blurRad="57150" rotWithShape="0" algn="bl" dir="5400000" dist="19050">
              <a:srgbClr val="000000">
                <a:alpha val="49803"/>
              </a:srgbClr>
            </a:outerShdw>
          </a:effectLst>
        </p:spPr>
        <p:txBody>
          <a:bodyPr anchorCtr="0" anchor="t" bIns="91425" lIns="91425" spcFirstLastPara="1" rIns="91425" wrap="square" tIns="91425">
            <a:spAutoFit/>
          </a:bodyPr>
          <a:lstStyle/>
          <a:p>
            <a:pPr indent="0" lvl="0" marL="0" marR="0" rtl="0" algn="l">
              <a:lnSpc>
                <a:spcPct val="90000"/>
              </a:lnSpc>
              <a:spcBef>
                <a:spcPts val="1000"/>
              </a:spcBef>
              <a:spcAft>
                <a:spcPts val="0"/>
              </a:spcAft>
              <a:buClr>
                <a:srgbClr val="000000"/>
              </a:buClr>
              <a:buSzPts val="1800"/>
              <a:buFont typeface="Arial"/>
              <a:buNone/>
            </a:pPr>
            <a:r>
              <a:rPr b="1" i="0" lang="en-US" sz="1800" u="none" cap="none" strike="noStrike">
                <a:solidFill>
                  <a:schemeClr val="lt1"/>
                </a:solidFill>
                <a:latin typeface="Arial"/>
                <a:ea typeface="Arial"/>
                <a:cs typeface="Arial"/>
                <a:sym typeface="Arial"/>
              </a:rPr>
              <a:t>Takeaway</a:t>
            </a:r>
            <a:r>
              <a:rPr b="0" i="0" lang="en-US" sz="1800" u="none" cap="none" strike="noStrike">
                <a:solidFill>
                  <a:schemeClr val="lt1"/>
                </a:solidFill>
                <a:latin typeface="Arial"/>
                <a:ea typeface="Arial"/>
                <a:cs typeface="Arial"/>
                <a:sym typeface="Arial"/>
              </a:rPr>
              <a:t>: Housing affordability will remain a key issue as the nation’s rental housing market tries to stabilize from lingering pandemic and housing stock issues. Supply chain delays and continued inflation will also impact every facet of the industry, from property managers to renters to owners.</a:t>
            </a:r>
            <a:endParaRPr b="0" i="0" sz="2400" u="none" cap="none" strike="noStrik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treets of Japan by Slidesgo">
  <a:themeElements>
    <a:clrScheme name="Simple Light">
      <a:dk1>
        <a:srgbClr val="3B4954"/>
      </a:dk1>
      <a:lt1>
        <a:srgbClr val="F5E2CF"/>
      </a:lt1>
      <a:dk2>
        <a:srgbClr val="F95851"/>
      </a:dk2>
      <a:lt2>
        <a:srgbClr val="FB9A96"/>
      </a:lt2>
      <a:accent1>
        <a:srgbClr val="FFFFFF"/>
      </a:accent1>
      <a:accent2>
        <a:srgbClr val="3B4954"/>
      </a:accent2>
      <a:accent3>
        <a:srgbClr val="F5E2CF"/>
      </a:accent3>
      <a:accent4>
        <a:srgbClr val="F95851"/>
      </a:accent4>
      <a:accent5>
        <a:srgbClr val="FB9A96"/>
      </a:accent5>
      <a:accent6>
        <a:srgbClr val="FFFFFF"/>
      </a:accent6>
      <a:hlink>
        <a:srgbClr val="3B49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2021-05-04T00:53:38Z</dcterms:created>
  <dc:creator>Jenn Lopez</dc:creator>
</cp:coreProperties>
</file>