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Zo1/mZVjrcIp3yiY7cmpoxuxx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d352fbd39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d352fbd39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0d352fbd39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d352fbd39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d352fbd39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0d352fbd39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d352fbd39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0d352fbd39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0d352fbd39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d352fbd39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d352fbd39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0d352fbd39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d352fbd39_0_2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0d352fbd39_0_2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d352fbd39_0_2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0d352fbd39_0_2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-154782" y="6162752"/>
            <a:ext cx="12501563" cy="882573"/>
          </a:xfrm>
          <a:prstGeom prst="rect">
            <a:avLst/>
          </a:prstGeom>
          <a:solidFill>
            <a:srgbClr val="517546">
              <a:alpha val="564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shape&#10;&#10;Description automatically generated" id="15" name="Google Shape;15;p9"/>
          <p:cNvPicPr preferRelativeResize="0"/>
          <p:nvPr/>
        </p:nvPicPr>
        <p:blipFill rotWithShape="1">
          <a:blip r:embed="rId1">
            <a:alphaModFix/>
          </a:blip>
          <a:srcRect b="29238" l="16380" r="6800" t="17266"/>
          <a:stretch/>
        </p:blipFill>
        <p:spPr>
          <a:xfrm>
            <a:off x="11092089" y="6162752"/>
            <a:ext cx="998386" cy="6952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4.jpg"/><Relationship Id="rId5" Type="http://schemas.openxmlformats.org/officeDocument/2006/relationships/image" Target="../media/image26.jpg"/><Relationship Id="rId6" Type="http://schemas.openxmlformats.org/officeDocument/2006/relationships/image" Target="../media/image23.jpg"/><Relationship Id="rId7" Type="http://schemas.openxmlformats.org/officeDocument/2006/relationships/image" Target="../media/image27.jpg"/><Relationship Id="rId8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5" Type="http://schemas.openxmlformats.org/officeDocument/2006/relationships/image" Target="../media/image28.jpg"/><Relationship Id="rId6" Type="http://schemas.openxmlformats.org/officeDocument/2006/relationships/image" Target="../media/image11.jpg"/><Relationship Id="rId7" Type="http://schemas.openxmlformats.org/officeDocument/2006/relationships/image" Target="../media/image29.jpg"/><Relationship Id="rId8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7.jpg"/><Relationship Id="rId7" Type="http://schemas.openxmlformats.org/officeDocument/2006/relationships/image" Target="../media/image13.jp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-55425" y="-1510550"/>
            <a:ext cx="12247424" cy="76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Owner-Built Housing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9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solidFill>
                  <a:schemeClr val="lt1"/>
                </a:solidFill>
              </a:rPr>
              <a:t>Robin Adams | Workforce Housing Coordinator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solidFill>
                  <a:schemeClr val="lt1"/>
                </a:solidFill>
              </a:rPr>
              <a:t>Red Lodge Area Community Foundation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solidFill>
                  <a:schemeClr val="lt1"/>
                </a:solidFill>
              </a:rPr>
              <a:t>Red Lodge, MT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251" y="1568400"/>
            <a:ext cx="3666576" cy="274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48251"/>
            <a:ext cx="2725200" cy="36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16125"/>
            <a:ext cx="4114801" cy="258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2825" y="836500"/>
            <a:ext cx="4549176" cy="30253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Most important lesson learned: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LEVERAGE PARTNERSHIPS TO GET THINGS DONE</a:t>
            </a:r>
            <a:endParaRPr b="1"/>
          </a:p>
        </p:txBody>
      </p:sp>
      <p:sp>
        <p:nvSpPr>
          <p:cNvPr id="214" name="Google Shape;214;p8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pic>
        <p:nvPicPr>
          <p:cNvPr id="215" name="Google Shape;215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09598" y="3821777"/>
            <a:ext cx="2882401" cy="233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7350" y="3508926"/>
            <a:ext cx="3532250" cy="264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7783" y="4005950"/>
            <a:ext cx="3304267" cy="220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d352fbd39_0_3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0d352fbd39_0_3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g10d352fbd39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400"/>
            <a:ext cx="12192000" cy="56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0d352fbd39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30289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d352fbd39_0_8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0d352fbd39_0_8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10d352fbd39_0_8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g10d352fbd39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88" y="0"/>
            <a:ext cx="10948622" cy="61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2" name="Google Shape;112;p2"/>
          <p:cNvSpPr txBox="1"/>
          <p:nvPr>
            <p:ph idx="10" type="dt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January 13, 2022</a:t>
            </a:r>
            <a:endParaRPr/>
          </a:p>
        </p:txBody>
      </p:sp>
      <p:sp>
        <p:nvSpPr>
          <p:cNvPr id="113" name="Google Shape;113;p2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pic>
        <p:nvPicPr>
          <p:cNvPr id="114" name="Google Shape;1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11175"/>
            <a:ext cx="4463601" cy="595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5550" y="2980575"/>
            <a:ext cx="5088051" cy="410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52393"/>
            <a:ext cx="5281500" cy="352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1275" y="3204150"/>
            <a:ext cx="4463601" cy="297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1500" y="0"/>
            <a:ext cx="5053474" cy="33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8">
            <a:alphaModFix/>
          </a:blip>
          <a:srcRect b="0" l="25381" r="27900" t="0"/>
          <a:stretch/>
        </p:blipFill>
        <p:spPr>
          <a:xfrm>
            <a:off x="10154825" y="0"/>
            <a:ext cx="2103859" cy="337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d352fbd39_0_11"/>
          <p:cNvSpPr/>
          <p:nvPr/>
        </p:nvSpPr>
        <p:spPr>
          <a:xfrm>
            <a:off x="4107800" y="840525"/>
            <a:ext cx="4239300" cy="1298100"/>
          </a:xfrm>
          <a:prstGeom prst="rect">
            <a:avLst/>
          </a:prstGeom>
          <a:solidFill>
            <a:srgbClr val="517546">
              <a:alpha val="5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0d352fbd39_0_11"/>
          <p:cNvSpPr txBox="1"/>
          <p:nvPr>
            <p:ph type="ctrTitle"/>
          </p:nvPr>
        </p:nvSpPr>
        <p:spPr>
          <a:xfrm>
            <a:off x="1655450" y="586807"/>
            <a:ext cx="91440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Key Partners</a:t>
            </a:r>
            <a:endParaRPr/>
          </a:p>
        </p:txBody>
      </p:sp>
      <p:pic>
        <p:nvPicPr>
          <p:cNvPr id="127" name="Google Shape;127;g10d352fbd39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388" y="2499354"/>
            <a:ext cx="3173075" cy="107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0d352fbd39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4763" y="2522950"/>
            <a:ext cx="4122486" cy="13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0d352fbd39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094" y="3896763"/>
            <a:ext cx="2169675" cy="216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0d352fbd39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90949" y="938050"/>
            <a:ext cx="3264701" cy="69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0d352fbd39_0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9475" y="4290175"/>
            <a:ext cx="3173050" cy="138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0d352fbd39_0_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88825" y="2138626"/>
            <a:ext cx="2668960" cy="17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0d352fbd39_0_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4500" y="380475"/>
            <a:ext cx="2258875" cy="17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0d352fbd39_0_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09837" y="4381863"/>
            <a:ext cx="2826926" cy="10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516700" y="1249450"/>
            <a:ext cx="4678800" cy="3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/>
              <a:t>Qualified applicants:</a:t>
            </a:r>
            <a:endParaRPr sz="36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demonstrate need for housing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work or live in Carbon County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are willing to commit to sweat equity requirements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have stable income, minimal debt, and positive credit</a:t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US" sz="2500"/>
              <a:t>fall within 80% AMI limits for Billings Metro Area*</a:t>
            </a:r>
            <a:endParaRPr sz="2500"/>
          </a:p>
        </p:txBody>
      </p:sp>
      <p:sp>
        <p:nvSpPr>
          <p:cNvPr id="140" name="Google Shape;140;p3"/>
          <p:cNvSpPr txBox="1"/>
          <p:nvPr>
            <p:ph idx="11" type="ftr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pic>
        <p:nvPicPr>
          <p:cNvPr id="141" name="Google Shape;14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925" y="192400"/>
            <a:ext cx="6274400" cy="57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0" y="5668025"/>
            <a:ext cx="547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*2021 income limits for Carbon County are up to $64k for a 1-4 person household and $84.5k for a 5-8 person household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0d352fbd39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88" y="0"/>
            <a:ext cx="11370824" cy="61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0d352fbd39_0_2126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0" y="-588123"/>
            <a:ext cx="12192002" cy="67628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0d352fbd39_0_21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155" name="Google Shape;155;g10d352fbd39_0_2126"/>
          <p:cNvSpPr txBox="1"/>
          <p:nvPr>
            <p:ph idx="11" type="ftr"/>
          </p:nvPr>
        </p:nvSpPr>
        <p:spPr>
          <a:xfrm>
            <a:off x="7975675" y="651672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grpSp>
        <p:nvGrpSpPr>
          <p:cNvPr id="156" name="Google Shape;156;g10d352fbd39_0_2126"/>
          <p:cNvGrpSpPr/>
          <p:nvPr/>
        </p:nvGrpSpPr>
        <p:grpSpPr>
          <a:xfrm>
            <a:off x="752739" y="3023353"/>
            <a:ext cx="2553980" cy="1760527"/>
            <a:chOff x="3154233" y="2267571"/>
            <a:chExt cx="1915533" cy="1320428"/>
          </a:xfrm>
        </p:grpSpPr>
        <p:sp>
          <p:nvSpPr>
            <p:cNvPr id="157" name="Google Shape;157;g10d352fbd39_0_2126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g10d352fbd39_0_2126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2015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g10d352fbd39_0_2126"/>
            <p:cNvSpPr txBox="1"/>
            <p:nvPr/>
          </p:nvSpPr>
          <p:spPr>
            <a:xfrm>
              <a:off x="3386766" y="2267571"/>
              <a:ext cx="1683000" cy="5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RLACF inherits Carbon County Habitat for Humanity’s assets after the affiliate dissolves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0" name="Google Shape;160;g10d352fbd39_0_2126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61" name="Google Shape;161;g10d352fbd39_0_212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2" name="Google Shape;162;g10d352fbd39_0_212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63" name="Google Shape;163;g10d352fbd39_0_2126"/>
          <p:cNvGrpSpPr/>
          <p:nvPr/>
        </p:nvGrpSpPr>
        <p:grpSpPr>
          <a:xfrm>
            <a:off x="2437534" y="3603372"/>
            <a:ext cx="2570876" cy="2325550"/>
            <a:chOff x="1828196" y="2702596"/>
            <a:chExt cx="1928205" cy="1744206"/>
          </a:xfrm>
        </p:grpSpPr>
        <p:sp>
          <p:nvSpPr>
            <p:cNvPr id="164" name="Google Shape;164;g10d352fbd39_0_2126"/>
            <p:cNvSpPr/>
            <p:nvPr/>
          </p:nvSpPr>
          <p:spPr>
            <a:xfrm>
              <a:off x="2191011" y="3079475"/>
              <a:ext cx="1294800" cy="133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g10d352fbd39_0_2126"/>
            <p:cNvSpPr txBox="1"/>
            <p:nvPr/>
          </p:nvSpPr>
          <p:spPr>
            <a:xfrm>
              <a:off x="18281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2016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" name="Google Shape;166;g10d352fbd39_0_2126"/>
            <p:cNvSpPr txBox="1"/>
            <p:nvPr/>
          </p:nvSpPr>
          <p:spPr>
            <a:xfrm>
              <a:off x="2073401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Conduct a Housing Needs Assessment and Housing Strategic Plan for the Red Lodge area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7" name="Google Shape;167;g10d352fbd39_0_2126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168" name="Google Shape;168;g10d352fbd39_0_2126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9" name="Google Shape;169;g10d352fbd39_0_2126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0" name="Google Shape;170;g10d352fbd39_0_2126"/>
          <p:cNvGrpSpPr/>
          <p:nvPr/>
        </p:nvGrpSpPr>
        <p:grpSpPr>
          <a:xfrm>
            <a:off x="4205539" y="3023349"/>
            <a:ext cx="2553980" cy="1760531"/>
            <a:chOff x="3154233" y="2267569"/>
            <a:chExt cx="1915533" cy="1320431"/>
          </a:xfrm>
        </p:grpSpPr>
        <p:sp>
          <p:nvSpPr>
            <p:cNvPr id="171" name="Google Shape;171;g10d352fbd39_0_2126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g10d352fbd39_0_2126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g10d352fbd39_0_2126"/>
            <p:cNvSpPr txBox="1"/>
            <p:nvPr/>
          </p:nvSpPr>
          <p:spPr>
            <a:xfrm>
              <a:off x="3386766" y="2267569"/>
              <a:ext cx="1683000" cy="5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A family purchases our first community land trust home in Red Lodge, the “Cooper House”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4" name="Google Shape;174;g10d352fbd39_0_2126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75" name="Google Shape;175;g10d352fbd39_0_212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6" name="Google Shape;176;g10d352fbd39_0_212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77" name="Google Shape;177;g10d352fbd39_0_2126"/>
          <p:cNvGrpSpPr/>
          <p:nvPr/>
        </p:nvGrpSpPr>
        <p:grpSpPr>
          <a:xfrm>
            <a:off x="5884102" y="3603372"/>
            <a:ext cx="2579949" cy="2325550"/>
            <a:chOff x="4413187" y="2702596"/>
            <a:chExt cx="1935010" cy="1744206"/>
          </a:xfrm>
        </p:grpSpPr>
        <p:sp>
          <p:nvSpPr>
            <p:cNvPr id="178" name="Google Shape;178;g10d352fbd39_0_2126"/>
            <p:cNvSpPr/>
            <p:nvPr/>
          </p:nvSpPr>
          <p:spPr>
            <a:xfrm>
              <a:off x="4780421" y="3079475"/>
              <a:ext cx="1294800" cy="133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9" name="Google Shape;179;g10d352fbd39_0_2126"/>
            <p:cNvGrpSpPr/>
            <p:nvPr/>
          </p:nvGrpSpPr>
          <p:grpSpPr>
            <a:xfrm rot="10800000">
              <a:off x="4737413" y="3079467"/>
              <a:ext cx="92400" cy="411825"/>
              <a:chOff x="2070100" y="2563700"/>
              <a:chExt cx="92400" cy="411825"/>
            </a:xfrm>
          </p:grpSpPr>
          <p:cxnSp>
            <p:nvCxnSpPr>
              <p:cNvPr id="180" name="Google Shape;180;g10d352fbd39_0_212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1" name="Google Shape;181;g10d352fbd39_0_212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2" name="Google Shape;182;g10d352fbd39_0_2126"/>
            <p:cNvSpPr txBox="1"/>
            <p:nvPr/>
          </p:nvSpPr>
          <p:spPr>
            <a:xfrm>
              <a:off x="4413187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2019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g10d352fbd39_0_2126"/>
            <p:cNvSpPr txBox="1"/>
            <p:nvPr/>
          </p:nvSpPr>
          <p:spPr>
            <a:xfrm>
              <a:off x="466519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Owner-Built Housing program development and first-time homebuyer education outreach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" name="Google Shape;184;g10d352fbd39_0_2126"/>
          <p:cNvGrpSpPr/>
          <p:nvPr/>
        </p:nvGrpSpPr>
        <p:grpSpPr>
          <a:xfrm>
            <a:off x="7610152" y="3249574"/>
            <a:ext cx="2604966" cy="1534306"/>
            <a:chOff x="5707757" y="2437241"/>
            <a:chExt cx="1953774" cy="1150758"/>
          </a:xfrm>
        </p:grpSpPr>
        <p:sp>
          <p:nvSpPr>
            <p:cNvPr id="185" name="Google Shape;185;g10d352fbd39_0_2126"/>
            <p:cNvSpPr/>
            <p:nvPr/>
          </p:nvSpPr>
          <p:spPr>
            <a:xfrm>
              <a:off x="6075125" y="3079475"/>
              <a:ext cx="1294800" cy="13350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6" name="Google Shape;186;g10d352fbd39_0_2126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187" name="Google Shape;187;g10d352fbd39_0_212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88" name="Google Shape;188;g10d352fbd39_0_212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9" name="Google Shape;189;g10d352fbd39_0_2126"/>
            <p:cNvSpPr txBox="1"/>
            <p:nvPr/>
          </p:nvSpPr>
          <p:spPr>
            <a:xfrm>
              <a:off x="5707757" y="3216600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g10d352fbd39_0_2126"/>
            <p:cNvSpPr txBox="1"/>
            <p:nvPr/>
          </p:nvSpPr>
          <p:spPr>
            <a:xfrm>
              <a:off x="5978531" y="2437241"/>
              <a:ext cx="16830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Owner-Built Housing program launches, construction begins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" name="Google Shape;191;g10d352fbd39_0_2126"/>
          <p:cNvGrpSpPr/>
          <p:nvPr/>
        </p:nvGrpSpPr>
        <p:grpSpPr>
          <a:xfrm>
            <a:off x="9338427" y="3603372"/>
            <a:ext cx="2856517" cy="2325550"/>
            <a:chOff x="7003996" y="2702596"/>
            <a:chExt cx="2142441" cy="1744206"/>
          </a:xfrm>
        </p:grpSpPr>
        <p:sp>
          <p:nvSpPr>
            <p:cNvPr id="192" name="Google Shape;192;g10d352fbd39_0_2126"/>
            <p:cNvSpPr/>
            <p:nvPr/>
          </p:nvSpPr>
          <p:spPr>
            <a:xfrm>
              <a:off x="7369837" y="3079475"/>
              <a:ext cx="1776600" cy="1335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3" name="Google Shape;193;g10d352fbd39_0_2126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194" name="Google Shape;194;g10d352fbd39_0_212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g10d352fbd39_0_212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6" name="Google Shape;196;g10d352fbd39_0_2126"/>
            <p:cNvSpPr txBox="1"/>
            <p:nvPr/>
          </p:nvSpPr>
          <p:spPr>
            <a:xfrm>
              <a:off x="70039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600">
                  <a:latin typeface="Roboto"/>
                  <a:ea typeface="Roboto"/>
                  <a:cs typeface="Roboto"/>
                  <a:sym typeface="Roboto"/>
                </a:rPr>
                <a:t>2021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g10d352fbd39_0_2126"/>
            <p:cNvSpPr txBox="1"/>
            <p:nvPr/>
          </p:nvSpPr>
          <p:spPr>
            <a:xfrm>
              <a:off x="725696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US" sz="1100">
                  <a:latin typeface="Roboto"/>
                  <a:ea typeface="Roboto"/>
                  <a:cs typeface="Roboto"/>
                  <a:sym typeface="Roboto"/>
                </a:rPr>
                <a:t>3 families move into the homes they built with Helena Area Habitat for Humanity, 3 more owner/builders begin construction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10d352fbd39_0_2236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0" y="-588123"/>
            <a:ext cx="12192002" cy="676289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0d352fbd39_0_2236"/>
          <p:cNvSpPr txBox="1"/>
          <p:nvPr>
            <p:ph idx="11" type="ftr"/>
          </p:nvPr>
        </p:nvSpPr>
        <p:spPr>
          <a:xfrm>
            <a:off x="7975675" y="651672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sp>
        <p:nvSpPr>
          <p:cNvPr id="204" name="Google Shape;204;g10d352fbd39_0_2236"/>
          <p:cNvSpPr txBox="1"/>
          <p:nvPr/>
        </p:nvSpPr>
        <p:spPr>
          <a:xfrm>
            <a:off x="758550" y="2043750"/>
            <a:ext cx="10674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Future Development Plans include: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3 more families moving into the homes they’ve built in 2022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 additional 4 Owner-Built homes starting construction in 2022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4 affordable long-term rental units built in 2023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i.e. by 2023, we will have built 15 total homes for Carbon County locals with our partner organizations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2021-12-23T21:21:59Z</dcterms:created>
  <dc:creator>Miller, Marci (marcimiller@uidaho.edu)</dc:creator>
</cp:coreProperties>
</file>